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ti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6"/>
  </p:notesMasterIdLst>
  <p:handoutMasterIdLst>
    <p:handoutMasterId r:id="rId27"/>
  </p:handoutMasterIdLst>
  <p:sldIdLst>
    <p:sldId id="411" r:id="rId2"/>
    <p:sldId id="392" r:id="rId3"/>
    <p:sldId id="391" r:id="rId4"/>
    <p:sldId id="393" r:id="rId5"/>
    <p:sldId id="412" r:id="rId6"/>
    <p:sldId id="394" r:id="rId7"/>
    <p:sldId id="395" r:id="rId8"/>
    <p:sldId id="396" r:id="rId9"/>
    <p:sldId id="397" r:id="rId10"/>
    <p:sldId id="398" r:id="rId11"/>
    <p:sldId id="399" r:id="rId12"/>
    <p:sldId id="413" r:id="rId13"/>
    <p:sldId id="401" r:id="rId14"/>
    <p:sldId id="414" r:id="rId15"/>
    <p:sldId id="402" r:id="rId16"/>
    <p:sldId id="404" r:id="rId17"/>
    <p:sldId id="415" r:id="rId18"/>
    <p:sldId id="405" r:id="rId19"/>
    <p:sldId id="406" r:id="rId20"/>
    <p:sldId id="407" r:id="rId21"/>
    <p:sldId id="416" r:id="rId22"/>
    <p:sldId id="408" r:id="rId23"/>
    <p:sldId id="409" r:id="rId24"/>
    <p:sldId id="417" r:id="rId25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5pPr>
    <a:lvl6pPr marL="2721254" algn="l" defTabSz="1088502" rtl="0" eaLnBrk="1" latinLnBrk="0" hangingPunct="1"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6pPr>
    <a:lvl7pPr marL="3265505" algn="l" defTabSz="1088502" rtl="0" eaLnBrk="1" latinLnBrk="0" hangingPunct="1"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7pPr>
    <a:lvl8pPr marL="3809756" algn="l" defTabSz="1088502" rtl="0" eaLnBrk="1" latinLnBrk="0" hangingPunct="1"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8pPr>
    <a:lvl9pPr marL="4354007" algn="l" defTabSz="1088502" rtl="0" eaLnBrk="1" latinLnBrk="0" hangingPunct="1"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CC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660" y="-96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</a:defRPr>
            </a:lvl1pPr>
          </a:lstStyle>
          <a:p>
            <a:fld id="{F9E73134-7AE1-4E3B-B3A5-2895749A9B7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5361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</a:defRPr>
            </a:lvl1pPr>
          </a:lstStyle>
          <a:p>
            <a:fld id="{DF7E6190-84C2-4C7E-89F5-34D801F47A3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16214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10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52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890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19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5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3210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46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31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71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51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17" name="直接连接符 16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86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184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8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8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27.wmf"/><Relationship Id="rId18" Type="http://schemas.openxmlformats.org/officeDocument/2006/relationships/oleObject" Target="../embeddings/oleObject18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4.w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29.wmf"/><Relationship Id="rId2" Type="http://schemas.openxmlformats.org/officeDocument/2006/relationships/slideLayout" Target="../slideLayouts/slideLayout8.xml"/><Relationship Id="rId16" Type="http://schemas.openxmlformats.org/officeDocument/2006/relationships/oleObject" Target="../embeddings/oleObject17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6.wmf"/><Relationship Id="rId5" Type="http://schemas.openxmlformats.org/officeDocument/2006/relationships/image" Target="../media/image23.wmf"/><Relationship Id="rId15" Type="http://schemas.openxmlformats.org/officeDocument/2006/relationships/image" Target="../media/image28.wmf"/><Relationship Id="rId10" Type="http://schemas.openxmlformats.org/officeDocument/2006/relationships/oleObject" Target="../embeddings/oleObject14.bin"/><Relationship Id="rId19" Type="http://schemas.openxmlformats.org/officeDocument/2006/relationships/image" Target="../media/image30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5.wmf"/><Relationship Id="rId14" Type="http://schemas.openxmlformats.org/officeDocument/2006/relationships/oleObject" Target="../embeddings/oleObject16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slideLayout" Target="../slideLayouts/slideLayout8.xml"/><Relationship Id="rId5" Type="http://schemas.openxmlformats.org/officeDocument/2006/relationships/tags" Target="../tags/tag28.xml"/><Relationship Id="rId10" Type="http://schemas.openxmlformats.org/officeDocument/2006/relationships/tags" Target="../tags/tag33.xml"/><Relationship Id="rId4" Type="http://schemas.openxmlformats.org/officeDocument/2006/relationships/tags" Target="../tags/tag27.xml"/><Relationship Id="rId9" Type="http://schemas.openxmlformats.org/officeDocument/2006/relationships/tags" Target="../tags/tag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../2016&#31179;&#19971;&#24180;&#25945;&#23398;&#35838;&#20214;/1.&#31934;&#21697;&#25945;&#23398;&#35838;&#20214;&#65288;HK&#19971;&#19978;&#65289;/xiu1/2015&#24180;&#31179;&#25968;&#23398;&#26032;&#35838;&#26631;HK&#19971;&#24180;&#32423;&#19978;&#20876;/&#31532;1&#31456;%20&#26377;&#29702;&#25968;/1.3%20&#26377;&#29702;&#25968;&#30340;&#22823;&#23567;/&#26412;&#20070;PPT/YX1.TIF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../RJ&#19971;&#19978;&#20809;&#30424;&#36164;&#26009;&#20934;&#22791;/RJ&#19971;&#19978;2015&#31179;&#20809;&#30424;/&#25945;&#23398;&#21442;&#32771;/&#31532;&#19968;&#31456;%20&#26377;&#29702;&#25968;/1.2%20&#26377;&#29702;&#25968;/1.2.4%20&#32477;&#23545;&#20540;/&#31532;2&#35838;&#26102;%20&#26377;&#29702;&#25968;&#22823;&#23567;&#30340;&#27604;&#36739;/&#35838;&#20214;/http:/qqshow-item.tencent.com/1642/00/00/cache.gif" TargetMode="External"/><Relationship Id="rId7" Type="http://schemas.openxmlformats.org/officeDocument/2006/relationships/image" Target="../../RJ&#19971;&#19978;&#20809;&#30424;&#36164;&#26009;&#20934;&#22791;/RJ&#19971;&#19978;2015&#31179;&#20809;&#30424;/&#25945;&#23398;&#21442;&#32771;/&#31532;&#19968;&#31456;%20&#26377;&#29702;&#25968;/1.2%20&#26377;&#29702;&#25968;/1.2.4%20&#32477;&#23545;&#20540;/&#31532;2&#35838;&#26102;%20&#26377;&#29702;&#25968;&#22823;&#23567;&#30340;&#27604;&#36739;/&#35838;&#20214;/http:/qqshow-item.tencent.com/9407/00/00/cache.gi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gif"/><Relationship Id="rId11" Type="http://schemas.openxmlformats.org/officeDocument/2006/relationships/image" Target="../../RJ&#19971;&#19978;&#20809;&#30424;&#36164;&#26009;&#20934;&#22791;/RJ&#19971;&#19978;2015&#31179;&#20809;&#30424;/&#25945;&#23398;&#21442;&#32771;/&#31532;&#19968;&#31456;%20&#26377;&#29702;&#25968;/1.2%20&#26377;&#29702;&#25968;/1.2.4%20&#32477;&#23545;&#20540;/&#31532;2&#35838;&#26102;%20&#26377;&#29702;&#25968;&#22823;&#23567;&#30340;&#27604;&#36739;/&#35838;&#20214;/http:/ecardfile.tencent.com/pic/jr/09/jr0911.gif" TargetMode="External"/><Relationship Id="rId5" Type="http://schemas.openxmlformats.org/officeDocument/2006/relationships/image" Target="../../RJ&#19971;&#19978;&#20809;&#30424;&#36164;&#26009;&#20934;&#22791;/RJ&#19971;&#19978;2015&#31179;&#20809;&#30424;/&#25945;&#23398;&#21442;&#32771;/&#31532;&#19968;&#31456;%20&#26377;&#29702;&#25968;/1.2%20&#26377;&#29702;&#25968;/1.2.4%20&#32477;&#23545;&#20540;/&#31532;2&#35838;&#26102;%20&#26377;&#29702;&#25968;&#22823;&#23567;&#30340;&#27604;&#36739;/&#35838;&#20214;/http:/qqshow-item.tencent.com/2701/00/00/cache.gif" TargetMode="External"/><Relationship Id="rId10" Type="http://schemas.openxmlformats.org/officeDocument/2006/relationships/image" Target="../media/image10.png"/><Relationship Id="rId4" Type="http://schemas.openxmlformats.org/officeDocument/2006/relationships/image" Target="../media/image7.gif"/><Relationship Id="rId9" Type="http://schemas.openxmlformats.org/officeDocument/2006/relationships/image" Target="../../RJ&#19971;&#19978;&#20809;&#30424;&#36164;&#26009;&#20934;&#22791;/RJ&#19971;&#19978;2015&#31179;&#20809;&#30424;/&#25945;&#23398;&#21442;&#32771;/&#31532;&#19968;&#31456;%20&#26377;&#29702;&#25968;/1.2%20&#26377;&#29702;&#25968;/1.2.4%20&#32477;&#23545;&#20540;/&#31532;2&#35838;&#26102;%20&#26377;&#29702;&#25968;&#22823;&#23567;&#30340;&#27604;&#36739;/&#35838;&#20214;/http:/qqshow-item.tencent.com/4454/00/00/cache.gi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040013" y="3105509"/>
            <a:ext cx="7908018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>
                <a:latin typeface="黑体" pitchFamily="2" charset="-122"/>
                <a:ea typeface="黑体" pitchFamily="2" charset="-122"/>
              </a:rPr>
              <a:t>1.2</a:t>
            </a:r>
            <a:r>
              <a:rPr lang="en-US" altLang="zh-CN" sz="4800" b="0" dirty="0"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4800" b="0" dirty="0">
                <a:latin typeface="黑体" pitchFamily="2" charset="-122"/>
                <a:ea typeface="黑体" pitchFamily="2" charset="-122"/>
              </a:rPr>
              <a:t>有理数及其大小比较</a:t>
            </a:r>
            <a:endParaRPr lang="en-US" altLang="zh-CN" sz="4800" b="0" dirty="0"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1.2.5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有理数的大小比较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</a:t>
            </a:r>
            <a:endParaRPr lang="zh-CN" altLang="en-US" sz="4800" b="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251483" y="1798505"/>
            <a:ext cx="6490045" cy="1138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600" b="0" dirty="0" err="1">
                <a:latin typeface="隶书" pitchFamily="49" charset="-122"/>
                <a:ea typeface="隶书" pitchFamily="49" charset="-122"/>
              </a:rPr>
              <a:t>第一章</a:t>
            </a:r>
            <a:r>
              <a:rPr lang="zh-CN" altLang="en-US" sz="6600" b="0" dirty="0"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600" b="0" dirty="0" err="1">
                <a:latin typeface="隶书" pitchFamily="49" charset="-122"/>
                <a:ea typeface="隶书" pitchFamily="49" charset="-122"/>
              </a:rPr>
              <a:t>有理数</a:t>
            </a:r>
            <a:endParaRPr lang="zh-CN" altLang="en-US" sz="6600" b="0" dirty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440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 Box 20"/>
          <p:cNvSpPr txBox="1">
            <a:spLocks noChangeArrowheads="1"/>
          </p:cNvSpPr>
          <p:nvPr/>
        </p:nvSpPr>
        <p:spPr bwMode="auto">
          <a:xfrm>
            <a:off x="2634582" y="5381512"/>
            <a:ext cx="676421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例如，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altLang="zh-CN" sz="3200" u="sng" dirty="0">
                <a:solidFill>
                  <a:srgbClr val="FF0000"/>
                </a:solidFill>
                <a:uFill>
                  <a:solidFill>
                    <a:schemeClr val="tx1"/>
                  </a:solidFill>
                </a:u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0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altLang="zh-CN" sz="3200" u="sng" dirty="0">
                <a:solidFill>
                  <a:srgbClr val="FF0000"/>
                </a:solidFill>
                <a:uFill>
                  <a:solidFill>
                    <a:schemeClr val="tx1"/>
                  </a:solidFill>
                </a:u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-1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altLang="zh-CN" sz="3200" u="sng" dirty="0">
                <a:solidFill>
                  <a:srgbClr val="FF0000"/>
                </a:solidFill>
                <a:uFill>
                  <a:solidFill>
                    <a:schemeClr val="tx1"/>
                  </a:solidFill>
                </a:u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-1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en-US" altLang="zh-CN" sz="3200" u="sng" dirty="0">
                <a:solidFill>
                  <a:srgbClr val="FF0000"/>
                </a:solidFill>
                <a:uFill>
                  <a:solidFill>
                    <a:schemeClr val="tx1"/>
                  </a:solidFill>
                </a:u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-2.</a:t>
            </a:r>
          </a:p>
        </p:txBody>
      </p:sp>
      <p:sp>
        <p:nvSpPr>
          <p:cNvPr id="10247" name="Text Box 3"/>
          <p:cNvSpPr txBox="1">
            <a:spLocks noChangeArrowheads="1"/>
          </p:cNvSpPr>
          <p:nvPr/>
        </p:nvSpPr>
        <p:spPr bwMode="auto">
          <a:xfrm>
            <a:off x="800100" y="1999304"/>
            <a:ext cx="11188090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对于正数、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、负数这三类数，它们之间有什么大小关系？两个负数之间如何比较大小？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1338606" y="3880448"/>
            <a:ext cx="148354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结论：</a:t>
            </a:r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2585517" y="3847161"/>
            <a:ext cx="422061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正数大于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</a:p>
        </p:txBody>
      </p:sp>
      <p:sp>
        <p:nvSpPr>
          <p:cNvPr id="13351" name="Text Box 39"/>
          <p:cNvSpPr txBox="1">
            <a:spLocks noChangeArrowheads="1"/>
          </p:cNvSpPr>
          <p:nvPr/>
        </p:nvSpPr>
        <p:spPr bwMode="auto">
          <a:xfrm>
            <a:off x="2295478" y="4630242"/>
            <a:ext cx="788990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两个负数之间，绝对值大的反而小．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5383280" y="3876197"/>
            <a:ext cx="251361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负数小于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7677888" y="3861679"/>
            <a:ext cx="328936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正数大于负数；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374134" y="1332874"/>
            <a:ext cx="7597097" cy="594433"/>
            <a:chOff x="1777540" y="485637"/>
            <a:chExt cx="5698564" cy="445721"/>
          </a:xfrm>
        </p:grpSpPr>
        <p:sp>
          <p:nvSpPr>
            <p:cNvPr id="42003" name="文本框 6151"/>
            <p:cNvSpPr txBox="1">
              <a:spLocks noChangeArrowheads="1"/>
            </p:cNvSpPr>
            <p:nvPr/>
          </p:nvSpPr>
          <p:spPr bwMode="auto">
            <a:xfrm>
              <a:off x="3629358" y="485637"/>
              <a:ext cx="3846746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  <a:sym typeface="宋体" pitchFamily="2" charset="-122"/>
                </a:rPr>
                <a:t>运用法则比较有理数的大小</a:t>
              </a:r>
            </a:p>
          </p:txBody>
        </p:sp>
        <p:grpSp>
          <p:nvGrpSpPr>
            <p:cNvPr id="41996" name="组合 4"/>
            <p:cNvGrpSpPr>
              <a:grpSpLocks/>
            </p:cNvGrpSpPr>
            <p:nvPr/>
          </p:nvGrpSpPr>
          <p:grpSpPr bwMode="auto">
            <a:xfrm>
              <a:off x="1777540" y="534399"/>
              <a:ext cx="1685925" cy="396959"/>
              <a:chOff x="3485" y="1168"/>
              <a:chExt cx="2654" cy="626"/>
            </a:xfrm>
          </p:grpSpPr>
          <p:sp>
            <p:nvSpPr>
              <p:cNvPr id="3" name="圆角矩形 2"/>
              <p:cNvSpPr/>
              <p:nvPr/>
            </p:nvSpPr>
            <p:spPr>
              <a:xfrm>
                <a:off x="3485" y="1168"/>
                <a:ext cx="2654" cy="626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998" name="矩形 1"/>
              <p:cNvSpPr>
                <a:spLocks noChangeArrowheads="1"/>
              </p:cNvSpPr>
              <p:nvPr/>
            </p:nvSpPr>
            <p:spPr bwMode="auto">
              <a:xfrm>
                <a:off x="3793" y="1203"/>
                <a:ext cx="2041" cy="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</a:pPr>
                <a:r>
                  <a:rPr lang="zh-CN" altLang="en-US" sz="3200" dirty="0">
                    <a:solidFill>
                      <a:prstClr val="white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知识点 </a:t>
                </a:r>
                <a:r>
                  <a:rPr lang="en-US" altLang="zh-CN" sz="3200" dirty="0">
                    <a:solidFill>
                      <a:prstClr val="white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</a:t>
                </a:r>
                <a:endParaRPr lang="zh-CN" altLang="en-US" sz="3200" dirty="0">
                  <a:solidFill>
                    <a:prstClr val="white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402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13332" grpId="0"/>
      <p:bldP spid="13335" grpId="0"/>
      <p:bldP spid="13351" grpId="0"/>
      <p:bldP spid="13333" grpId="0"/>
      <p:bldP spid="133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746808" y="2133567"/>
            <a:ext cx="4965054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 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比较下列各数的大小</a:t>
            </a:r>
            <a:r>
              <a:rPr lang="zh-CN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751827" y="3918649"/>
            <a:ext cx="3496695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-(-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-(+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554220" y="2737259"/>
            <a:ext cx="6031715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 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-(-</a:t>
            </a:r>
            <a:r>
              <a:rPr lang="zh-CN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)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-(+</a:t>
            </a:r>
            <a:r>
              <a:rPr lang="zh-CN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en-US" altLang="zh-CN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)</a:t>
            </a:r>
            <a:r>
              <a:rPr lang="zh-CN" altLang="en-US" sz="28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；</a:t>
            </a:r>
          </a:p>
        </p:txBody>
      </p:sp>
      <p:sp>
        <p:nvSpPr>
          <p:cNvPr id="29701" name="AutoShape 5"/>
          <p:cNvSpPr/>
          <p:nvPr/>
        </p:nvSpPr>
        <p:spPr>
          <a:xfrm>
            <a:off x="8172185" y="2756314"/>
            <a:ext cx="3197866" cy="1069157"/>
          </a:xfrm>
          <a:prstGeom prst="wedgeRoundRectCallout">
            <a:avLst>
              <a:gd name="adj1" fmla="val -103382"/>
              <a:gd name="adj2" fmla="val 8690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异号两数比较</a:t>
            </a:r>
            <a:r>
              <a:rPr lang="zh-CN" altLang="en-US" sz="2700" noProof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要</a:t>
            </a:r>
            <a:endParaRPr lang="en-US" altLang="zh-CN" sz="2700" noProof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zh-CN" altLang="en-US" sz="2700" noProof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考虑</a:t>
            </a:r>
            <a:r>
              <a:rPr lang="zh-CN" altLang="en-US" sz="27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它们的正负</a:t>
            </a:r>
            <a:r>
              <a:rPr lang="zh-CN" altLang="zh-CN" sz="27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43015" name="组合 6"/>
          <p:cNvGrpSpPr>
            <a:grpSpLocks/>
          </p:cNvGrpSpPr>
          <p:nvPr/>
        </p:nvGrpSpPr>
        <p:grpSpPr bwMode="auto">
          <a:xfrm>
            <a:off x="1446136" y="1294890"/>
            <a:ext cx="2440424" cy="630942"/>
            <a:chOff x="427462" y="558483"/>
            <a:chExt cx="1829953" cy="472792"/>
          </a:xfrm>
        </p:grpSpPr>
        <p:grpSp>
          <p:nvGrpSpPr>
            <p:cNvPr id="43017" name="组合 5"/>
            <p:cNvGrpSpPr>
              <a:grpSpLocks/>
            </p:cNvGrpSpPr>
            <p:nvPr/>
          </p:nvGrpSpPr>
          <p:grpSpPr bwMode="auto">
            <a:xfrm>
              <a:off x="468723" y="591799"/>
              <a:ext cx="1417171" cy="426763"/>
              <a:chOff x="2177459" y="-557396"/>
              <a:chExt cx="1417171" cy="426763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2177459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3018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35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3016" name="文本框 7"/>
          <p:cNvSpPr txBox="1">
            <a:spLocks noChangeArrowheads="1"/>
          </p:cNvSpPr>
          <p:nvPr/>
        </p:nvSpPr>
        <p:spPr bwMode="auto">
          <a:xfrm>
            <a:off x="3585353" y="1303373"/>
            <a:ext cx="8095197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利用比较有理数大小的法则比较有理数大小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51827" y="4676391"/>
            <a:ext cx="3496695" cy="74635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∵正数大于负数，</a:t>
            </a:r>
            <a:endParaRPr lang="zh-CN" altLang="en-US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96688" y="3378001"/>
            <a:ext cx="2778817" cy="5336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先化简，</a:t>
            </a:r>
            <a:endParaRPr lang="en-US" altLang="zh-CN" sz="2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6973" y="5401977"/>
            <a:ext cx="2435904" cy="79252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 -</a:t>
            </a: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endParaRPr lang="en-US" altLang="zh-CN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4572" y="6079241"/>
            <a:ext cx="2264543" cy="5336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即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-(-3)&gt;-(+2).</a:t>
            </a:r>
            <a:endParaRPr lang="zh-CN" altLang="en-US" sz="2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55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1" grpId="0" bldLvl="0" animBg="1"/>
      <p:bldP spid="2" grpId="0"/>
      <p:bldP spid="5" grpId="0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535002" y="2080738"/>
            <a:ext cx="8897308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解：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</a:rPr>
              <a:t>两个负数做比较，先求它们的绝对值</a:t>
            </a:r>
            <a:r>
              <a:rPr lang="zh-CN" altLang="zh-CN" sz="2700" dirty="0">
                <a:solidFill>
                  <a:prstClr val="black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0725" name="AutoShape 5"/>
          <p:cNvSpPr/>
          <p:nvPr/>
        </p:nvSpPr>
        <p:spPr>
          <a:xfrm>
            <a:off x="5388029" y="4545339"/>
            <a:ext cx="3597865" cy="1043758"/>
          </a:xfrm>
          <a:prstGeom prst="wedgeRoundRectCallout">
            <a:avLst>
              <a:gd name="adj1" fmla="val -85452"/>
              <a:gd name="adj2" fmla="val -97484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>
            <a:solidFill>
              <a:schemeClr val="accent1">
                <a:lumMod val="75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b="1" noProof="1">
                <a:latin typeface="宋体" pitchFamily="2" charset="-122"/>
                <a:ea typeface="微软雅黑" pitchFamily="34" charset="-122"/>
              </a:rPr>
              <a:t>    </a:t>
            </a:r>
            <a:r>
              <a:rPr lang="zh-CN" altLang="en-US" sz="2800" noProof="1">
                <a:latin typeface="黑体" pitchFamily="49" charset="-122"/>
                <a:ea typeface="黑体" pitchFamily="49" charset="-122"/>
              </a:rPr>
              <a:t>同号两数比较要考虑它们的绝对值</a:t>
            </a:r>
            <a:r>
              <a:rPr lang="zh-CN" altLang="zh-CN" sz="2800" noProof="1">
                <a:latin typeface="黑体" pitchFamily="49" charset="-122"/>
                <a:ea typeface="黑体" pitchFamily="49" charset="-122"/>
              </a:rPr>
              <a:t>.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5303533" y="1465189"/>
            <a:ext cx="6377254" cy="6155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/>
                </a:solidFill>
                <a:latin typeface="宋体" pitchFamily="2" charset="-122"/>
              </a:rPr>
              <a:t>两负数相比较，绝对值大的反而小</a:t>
            </a:r>
            <a:r>
              <a:rPr lang="zh-CN" altLang="zh-CN" sz="3200" dirty="0">
                <a:solidFill>
                  <a:schemeClr val="bg1"/>
                </a:solidFill>
                <a:latin typeface="宋体" pitchFamily="2" charset="-122"/>
              </a:rPr>
              <a:t>.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535002" y="1127048"/>
            <a:ext cx="4223106" cy="953690"/>
            <a:chOff x="1151401" y="482829"/>
            <a:chExt cx="3167742" cy="715102"/>
          </a:xfrm>
        </p:grpSpPr>
        <p:sp>
          <p:nvSpPr>
            <p:cNvPr id="2" name="TextBox 1"/>
            <p:cNvSpPr txBox="1"/>
            <p:nvPr/>
          </p:nvSpPr>
          <p:spPr>
            <a:xfrm>
              <a:off x="1151401" y="616098"/>
              <a:ext cx="3167742" cy="438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latin typeface="楷体" pitchFamily="49" charset="-122"/>
                  <a:ea typeface="楷体" pitchFamily="49" charset="-122"/>
                </a:rPr>
                <a:t>(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</a:rPr>
                <a:t>2</a:t>
              </a:r>
              <a:r>
                <a:rPr lang="en-US" altLang="zh-CN" sz="3200" dirty="0">
                  <a:latin typeface="楷体" pitchFamily="49" charset="-122"/>
                  <a:ea typeface="楷体" pitchFamily="49" charset="-122"/>
                </a:rPr>
                <a:t>)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</a:rPr>
                <a:t>       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</a:rPr>
                <a:t>和     ；</a:t>
              </a: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5796075"/>
                </p:ext>
              </p:extLst>
            </p:nvPr>
          </p:nvGraphicFramePr>
          <p:xfrm>
            <a:off x="1648087" y="495931"/>
            <a:ext cx="504563" cy="70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50" name="Equation" r:id="rId3" imgW="291960" imgH="406080" progId="Equation.DSMT4">
                    <p:embed/>
                  </p:oleObj>
                </mc:Choice>
                <mc:Fallback>
                  <p:oleObj name="Equation" r:id="rId3" imgW="291960" imgH="4060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648087" y="495931"/>
                          <a:ext cx="504563" cy="702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2000769"/>
                </p:ext>
              </p:extLst>
            </p:nvPr>
          </p:nvGraphicFramePr>
          <p:xfrm>
            <a:off x="2507105" y="482829"/>
            <a:ext cx="372938" cy="70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51" name="Equation" r:id="rId5" imgW="215640" imgH="406080" progId="Equation.DSMT4">
                    <p:embed/>
                  </p:oleObj>
                </mc:Choice>
                <mc:Fallback>
                  <p:oleObj name="Equation" r:id="rId5" imgW="215640" imgH="4060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7105" y="482829"/>
                          <a:ext cx="372938" cy="70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349572"/>
              </p:ext>
            </p:extLst>
          </p:nvPr>
        </p:nvGraphicFramePr>
        <p:xfrm>
          <a:off x="2398297" y="2627220"/>
          <a:ext cx="3458183" cy="976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2" name="Equation" r:id="rId7" imgW="1574640" imgH="444240" progId="Equation.DSMT4">
                  <p:embed/>
                </p:oleObj>
              </mc:Choice>
              <mc:Fallback>
                <p:oleObj name="Equation" r:id="rId7" imgW="157464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98297" y="2627220"/>
                        <a:ext cx="3458183" cy="976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687825"/>
              </p:ext>
            </p:extLst>
          </p:nvPr>
        </p:nvGraphicFramePr>
        <p:xfrm>
          <a:off x="2402406" y="3654017"/>
          <a:ext cx="1616923" cy="891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3" name="Equation" r:id="rId9" imgW="736560" imgH="406080" progId="Equation.DSMT4">
                  <p:embed/>
                </p:oleObj>
              </mc:Choice>
              <mc:Fallback>
                <p:oleObj name="Equation" r:id="rId9" imgW="7365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2406" y="3654017"/>
                        <a:ext cx="1616923" cy="8913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3700168"/>
              </p:ext>
            </p:extLst>
          </p:nvPr>
        </p:nvGraphicFramePr>
        <p:xfrm>
          <a:off x="2338614" y="4613087"/>
          <a:ext cx="1980942" cy="976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4" name="Equation" r:id="rId11" imgW="901440" imgH="444240" progId="Equation.DSMT4">
                  <p:embed/>
                </p:oleObj>
              </mc:Choice>
              <mc:Fallback>
                <p:oleObj name="Equation" r:id="rId11" imgW="90144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8614" y="4613087"/>
                        <a:ext cx="1980942" cy="9760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0024180"/>
              </p:ext>
            </p:extLst>
          </p:nvPr>
        </p:nvGraphicFramePr>
        <p:xfrm>
          <a:off x="2297192" y="5737496"/>
          <a:ext cx="1758722" cy="893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5" name="Equation" r:id="rId13" imgW="799920" imgH="406080" progId="Equation.DSMT4">
                  <p:embed/>
                </p:oleObj>
              </mc:Choice>
              <mc:Fallback>
                <p:oleObj name="Equation" r:id="rId13" imgW="79992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7192" y="5737496"/>
                        <a:ext cx="1758722" cy="8934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533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  <p:bldP spid="30725" grpId="0" bldLvl="0" animBg="1"/>
      <p:bldP spid="307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161005" y="2386751"/>
            <a:ext cx="2907921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解：</a:t>
            </a:r>
            <a:r>
              <a:rPr lang="zh-CN" altLang="en-US" sz="2700" dirty="0">
                <a:solidFill>
                  <a:prstClr val="black"/>
                </a:solidFill>
                <a:latin typeface="宋体" pitchFamily="2" charset="-122"/>
              </a:rPr>
              <a:t>先化简</a:t>
            </a:r>
            <a:r>
              <a:rPr lang="en-US" altLang="zh-CN" sz="2700" dirty="0">
                <a:solidFill>
                  <a:prstClr val="black"/>
                </a:solidFill>
                <a:latin typeface="宋体" pitchFamily="2" charset="-122"/>
              </a:rPr>
              <a:t>,</a:t>
            </a:r>
            <a:endParaRPr lang="zh-CN" altLang="en-US" sz="2700" dirty="0">
              <a:solidFill>
                <a:prstClr val="black"/>
              </a:solidFill>
              <a:latin typeface="宋体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27595" y="1291799"/>
            <a:ext cx="4789846" cy="1104256"/>
            <a:chOff x="881743" y="418127"/>
            <a:chExt cx="3592852" cy="828000"/>
          </a:xfrm>
        </p:grpSpPr>
        <p:sp>
          <p:nvSpPr>
            <p:cNvPr id="2" name="TextBox 1"/>
            <p:cNvSpPr txBox="1"/>
            <p:nvPr/>
          </p:nvSpPr>
          <p:spPr>
            <a:xfrm>
              <a:off x="881743" y="601295"/>
              <a:ext cx="3592852" cy="438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latin typeface="楷体" pitchFamily="49" charset="-122"/>
                  <a:ea typeface="楷体" pitchFamily="49" charset="-122"/>
                </a:rPr>
                <a:t>(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</a:rPr>
                <a:t>3</a:t>
              </a:r>
              <a:r>
                <a:rPr lang="en-US" altLang="zh-CN" sz="3200" dirty="0">
                  <a:latin typeface="楷体" pitchFamily="49" charset="-122"/>
                  <a:ea typeface="楷体" pitchFamily="49" charset="-122"/>
                </a:rPr>
                <a:t>)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</a:rPr>
                <a:t> 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</a:rPr>
                <a:t>     和 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</a:rPr>
                <a:t>-(-0.83).</a:t>
              </a:r>
              <a:endParaRPr lang="zh-CN" altLang="en-US" sz="3200" dirty="0">
                <a:latin typeface="Times New Roman" pitchFamily="18" charset="0"/>
                <a:ea typeface="楷体" pitchFamily="49" charset="-122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951712"/>
                </p:ext>
              </p:extLst>
            </p:nvPr>
          </p:nvGraphicFramePr>
          <p:xfrm>
            <a:off x="1366529" y="418127"/>
            <a:ext cx="496800" cy="82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6" name="Equation" r:id="rId3" imgW="266400" imgH="444240" progId="Equation.DSMT4">
                    <p:embed/>
                  </p:oleObj>
                </mc:Choice>
                <mc:Fallback>
                  <p:oleObj name="Equation" r:id="rId3" imgW="266400" imgH="44424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366529" y="418127"/>
                          <a:ext cx="496800" cy="828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317337"/>
              </p:ext>
            </p:extLst>
          </p:nvPr>
        </p:nvGraphicFramePr>
        <p:xfrm>
          <a:off x="2837096" y="3064698"/>
          <a:ext cx="3395903" cy="936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7" name="Equation" r:id="rId5" imgW="1612800" imgH="444240" progId="Equation.DSMT4">
                  <p:embed/>
                </p:oleObj>
              </mc:Choice>
              <mc:Fallback>
                <p:oleObj name="Equation" r:id="rId5" imgW="161280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37096" y="3064698"/>
                        <a:ext cx="3395903" cy="9362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525999"/>
              </p:ext>
            </p:extLst>
          </p:nvPr>
        </p:nvGraphicFramePr>
        <p:xfrm>
          <a:off x="2853063" y="4126446"/>
          <a:ext cx="1523802" cy="855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8" name="Equation" r:id="rId7" imgW="723600" imgH="406080" progId="Equation.DSMT4">
                  <p:embed/>
                </p:oleObj>
              </mc:Choice>
              <mc:Fallback>
                <p:oleObj name="Equation" r:id="rId7" imgW="7236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3063" y="4126446"/>
                        <a:ext cx="1523802" cy="8553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553157"/>
              </p:ext>
            </p:extLst>
          </p:nvPr>
        </p:nvGraphicFramePr>
        <p:xfrm>
          <a:off x="2857749" y="4963326"/>
          <a:ext cx="2325915" cy="935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9" name="Equation" r:id="rId9" imgW="1104840" imgH="444240" progId="Equation.DSMT4">
                  <p:embed/>
                </p:oleObj>
              </mc:Choice>
              <mc:Fallback>
                <p:oleObj name="Equation" r:id="rId9" imgW="110484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749" y="4963326"/>
                        <a:ext cx="2325915" cy="9357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504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0561" y="2543953"/>
            <a:ext cx="9739781" cy="148501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总结：</a:t>
            </a:r>
            <a:r>
              <a:rPr lang="zh-CN" altLang="en-US" sz="3200" dirty="0"/>
              <a:t>异号两数比较大小，要考虑它们的正负；同号两数比较大小，要考虑它们的绝对值</a:t>
            </a:r>
            <a:r>
              <a:rPr lang="en-US" altLang="zh-CN" sz="3200" dirty="0"/>
              <a:t>.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4907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文本框 100"/>
          <p:cNvSpPr txBox="1">
            <a:spLocks noChangeArrowheads="1"/>
          </p:cNvSpPr>
          <p:nvPr/>
        </p:nvSpPr>
        <p:spPr bwMode="auto">
          <a:xfrm>
            <a:off x="2117595" y="1201630"/>
            <a:ext cx="8651807" cy="5048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下列判断，正确的是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endParaRPr lang="zh-CN" altLang="en-US" sz="3200" dirty="0">
              <a:solidFill>
                <a:prstClr val="black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A．若</a:t>
            </a:r>
            <a:r>
              <a:rPr lang="zh-CN" altLang="en-US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&gt;</a:t>
            </a:r>
            <a:r>
              <a:rPr lang="zh-CN" altLang="en-US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，则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|&gt;|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b|</a:t>
            </a:r>
            <a:endParaRPr lang="zh-CN" altLang="en-US" sz="3200" dirty="0">
              <a:solidFill>
                <a:prstClr val="black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B．若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|&gt;|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，则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&gt;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</a:p>
          <a:p>
            <a:pPr>
              <a:lnSpc>
                <a:spcPct val="200000"/>
              </a:lnSpc>
              <a:defRPr/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C．若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&lt;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&lt;0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，则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|&lt;|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b|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</a:t>
            </a:r>
          </a:p>
          <a:p>
            <a:pPr>
              <a:lnSpc>
                <a:spcPct val="200000"/>
              </a:lnSpc>
              <a:defRPr/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D．若</a:t>
            </a:r>
            <a:r>
              <a:rPr lang="zh-CN" altLang="en-US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&gt;</a:t>
            </a:r>
            <a:r>
              <a:rPr lang="zh-CN" altLang="en-US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&gt;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0，则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|&gt;|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b|</a:t>
            </a:r>
            <a:endParaRPr lang="zh-CN" altLang="en-US" sz="3200" dirty="0">
              <a:solidFill>
                <a:prstClr val="black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27010" name="文本框 127009"/>
          <p:cNvSpPr txBox="1">
            <a:spLocks noChangeArrowheads="1"/>
          </p:cNvSpPr>
          <p:nvPr/>
        </p:nvSpPr>
        <p:spPr bwMode="auto">
          <a:xfrm>
            <a:off x="6180007" y="1550885"/>
            <a:ext cx="526982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22859" y="2572725"/>
            <a:ext cx="56719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267829" y="2577252"/>
            <a:ext cx="263762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如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=-2   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551885" y="3518938"/>
            <a:ext cx="56719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297006" y="3500793"/>
            <a:ext cx="260845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如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=-3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=2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572899" y="4515208"/>
            <a:ext cx="84020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 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316735" y="4473202"/>
            <a:ext cx="286658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如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=-3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=-2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623543" y="5493939"/>
            <a:ext cx="56719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076" y="1476786"/>
            <a:ext cx="747085" cy="76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816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010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101"/>
          <p:cNvSpPr txBox="1">
            <a:spLocks noChangeArrowheads="1"/>
          </p:cNvSpPr>
          <p:nvPr/>
        </p:nvSpPr>
        <p:spPr bwMode="auto">
          <a:xfrm>
            <a:off x="916397" y="2117407"/>
            <a:ext cx="11274016" cy="233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indent="-609585"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/>
                <a:ea typeface="楷体" pitchFamily="49" charset="-122"/>
              </a:rPr>
              <a:t>1. 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在有理数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0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|-(-3)|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-|+1000|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-(-5)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中最大的数是</a:t>
            </a:r>
            <a:r>
              <a:rPr lang="en-US" altLang="zh-CN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        </a:t>
            </a:r>
            <a:r>
              <a:rPr lang="en-US" altLang="zh-CN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en-US" altLang="zh-CN" sz="3200" dirty="0">
              <a:solidFill>
                <a:prstClr val="black"/>
              </a:solidFill>
              <a:latin typeface="Times New Roman"/>
              <a:ea typeface="楷体" pitchFamily="49" charset="-122"/>
            </a:endParaRPr>
          </a:p>
          <a:p>
            <a:pPr indent="-609585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     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A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．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0	</a:t>
            </a:r>
            <a:r>
              <a:rPr lang="en-US" altLang="zh-CN" sz="3200" dirty="0" smtClean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                          B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．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-(-5)	</a:t>
            </a:r>
            <a:endParaRPr lang="en-US" altLang="zh-CN" sz="3200" dirty="0" smtClean="0">
              <a:solidFill>
                <a:prstClr val="black"/>
              </a:solidFill>
              <a:latin typeface="Times New Roman"/>
              <a:ea typeface="楷体" pitchFamily="49" charset="-122"/>
            </a:endParaRPr>
          </a:p>
          <a:p>
            <a:pPr indent="-609585">
              <a:lnSpc>
                <a:spcPct val="150000"/>
              </a:lnSpc>
            </a:pP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 </a:t>
            </a:r>
            <a:r>
              <a:rPr lang="en-US" altLang="zh-CN" sz="3200" dirty="0" smtClean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   C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．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-|+1000|	</a:t>
            </a:r>
            <a:r>
              <a:rPr lang="en-US" altLang="zh-CN" sz="3200" dirty="0" smtClean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                 D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．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|-(-3)|</a:t>
            </a:r>
            <a:endParaRPr lang="zh-CN" altLang="en-US" sz="3200" dirty="0">
              <a:solidFill>
                <a:prstClr val="black"/>
              </a:solidFill>
              <a:latin typeface="Times New Roman"/>
              <a:ea typeface="楷体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0310688" y="2239910"/>
            <a:ext cx="51973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sym typeface="Arial" pitchFamily="34" charset="0"/>
              </a:rPr>
              <a:t>B</a:t>
            </a:r>
          </a:p>
        </p:txBody>
      </p:sp>
      <p:grpSp>
        <p:nvGrpSpPr>
          <p:cNvPr id="48139" name="组合 1"/>
          <p:cNvGrpSpPr>
            <a:grpSpLocks/>
          </p:cNvGrpSpPr>
          <p:nvPr/>
        </p:nvGrpSpPr>
        <p:grpSpPr bwMode="auto">
          <a:xfrm>
            <a:off x="4496790" y="1250565"/>
            <a:ext cx="3303686" cy="658436"/>
            <a:chOff x="5083" y="1100"/>
            <a:chExt cx="3905" cy="778"/>
          </a:xfrm>
        </p:grpSpPr>
        <p:grpSp>
          <p:nvGrpSpPr>
            <p:cNvPr id="48140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892" y="597271"/>
                <a:ext cx="419464" cy="419140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8799" y="598011"/>
                <a:ext cx="419464" cy="417658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5704" y="597272"/>
                <a:ext cx="419464" cy="419139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245" y="597272"/>
                <a:ext cx="419464" cy="419139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352" y="597271"/>
                <a:ext cx="419464" cy="419140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8141" name="TextBox 15"/>
            <p:cNvSpPr txBox="1">
              <a:spLocks noChangeArrowheads="1"/>
            </p:cNvSpPr>
            <p:nvPr/>
          </p:nvSpPr>
          <p:spPr bwMode="auto">
            <a:xfrm>
              <a:off x="5083" y="1100"/>
              <a:ext cx="3905" cy="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300" dirty="0">
                  <a:solidFill>
                    <a:prstClr val="white"/>
                  </a:solidFill>
                </a:rPr>
                <a:t>基础巩固题</a:t>
              </a:r>
              <a:endParaRPr lang="en-US" altLang="zh-CN" sz="33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625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071515" y="2365222"/>
            <a:ext cx="9555651" cy="209336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609585" indent="-609585">
              <a:lnSpc>
                <a:spcPct val="200000"/>
              </a:lnSpc>
              <a:buAutoNum type="arabicParenBoth"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____          ;  	                 (2)       ____     ;</a:t>
            </a:r>
          </a:p>
          <a:p>
            <a:pPr>
              <a:lnSpc>
                <a:spcPct val="200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(3)            ____      ;                      (4)        ____        .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8131" name="文本框 134148"/>
          <p:cNvSpPr txBox="1">
            <a:spLocks noChangeArrowheads="1"/>
          </p:cNvSpPr>
          <p:nvPr/>
        </p:nvSpPr>
        <p:spPr bwMode="auto">
          <a:xfrm>
            <a:off x="1134194" y="1749527"/>
            <a:ext cx="739467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　</a:t>
            </a:r>
            <a:r>
              <a:rPr lang="en-US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 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比较下面各对数的大小：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732287" y="2643954"/>
            <a:ext cx="509108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&gt;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986841" y="3651998"/>
            <a:ext cx="509108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&lt;</a:t>
            </a:r>
            <a:endParaRPr lang="zh-CN" alt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宋体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904317" y="2643954"/>
            <a:ext cx="509108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&gt;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9082919" y="3651998"/>
            <a:ext cx="509108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&lt;</a:t>
            </a:r>
            <a:endParaRPr lang="zh-CN" alt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宋体" pitchFamily="2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285171"/>
              </p:ext>
            </p:extLst>
          </p:nvPr>
        </p:nvGraphicFramePr>
        <p:xfrm>
          <a:off x="2758921" y="2798116"/>
          <a:ext cx="825618" cy="528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0" name="Equation" r:id="rId4" imgW="317160" imgH="203040" progId="Equation.DSMT4">
                  <p:embed/>
                </p:oleObj>
              </mc:Choice>
              <mc:Fallback>
                <p:oleObj name="Equation" r:id="rId4" imgW="317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58921" y="2798116"/>
                        <a:ext cx="825618" cy="5281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9458929"/>
              </p:ext>
            </p:extLst>
          </p:nvPr>
        </p:nvGraphicFramePr>
        <p:xfrm>
          <a:off x="4427599" y="2812637"/>
          <a:ext cx="958185" cy="528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1" name="Equation" r:id="rId6" imgW="368280" imgH="203040" progId="Equation.DSMT4">
                  <p:embed/>
                </p:oleObj>
              </mc:Choice>
              <mc:Fallback>
                <p:oleObj name="Equation" r:id="rId6" imgW="3682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99" y="2812637"/>
                        <a:ext cx="958185" cy="528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8861743"/>
              </p:ext>
            </p:extLst>
          </p:nvPr>
        </p:nvGraphicFramePr>
        <p:xfrm>
          <a:off x="8105651" y="2436223"/>
          <a:ext cx="689944" cy="961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2" name="Equation" r:id="rId8" imgW="291960" imgH="406080" progId="Equation.DSMT4">
                  <p:embed/>
                </p:oleObj>
              </mc:Choice>
              <mc:Fallback>
                <p:oleObj name="Equation" r:id="rId8" imgW="2919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5651" y="2436223"/>
                        <a:ext cx="689944" cy="961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2308218"/>
              </p:ext>
            </p:extLst>
          </p:nvPr>
        </p:nvGraphicFramePr>
        <p:xfrm>
          <a:off x="9596070" y="2435362"/>
          <a:ext cx="510050" cy="961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3" name="Equation" r:id="rId10" imgW="215640" imgH="406080" progId="Equation.DSMT4">
                  <p:embed/>
                </p:oleObj>
              </mc:Choice>
              <mc:Fallback>
                <p:oleObj name="Equation" r:id="rId10" imgW="21564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96070" y="2435362"/>
                        <a:ext cx="510050" cy="961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7778389"/>
              </p:ext>
            </p:extLst>
          </p:nvPr>
        </p:nvGraphicFramePr>
        <p:xfrm>
          <a:off x="2776908" y="3790314"/>
          <a:ext cx="1123307" cy="528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4" name="Equation" r:id="rId12" imgW="431640" imgH="203040" progId="Equation.DSMT4">
                  <p:embed/>
                </p:oleObj>
              </mc:Choice>
              <mc:Fallback>
                <p:oleObj name="Equation" r:id="rId12" imgW="4316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6908" y="3790314"/>
                        <a:ext cx="1123307" cy="528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6701449"/>
              </p:ext>
            </p:extLst>
          </p:nvPr>
        </p:nvGraphicFramePr>
        <p:xfrm>
          <a:off x="4717454" y="3455987"/>
          <a:ext cx="630685" cy="105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5" name="Equation" r:id="rId14" imgW="266400" imgH="444240" progId="Equation.DSMT4">
                  <p:embed/>
                </p:oleObj>
              </mc:Choice>
              <mc:Fallback>
                <p:oleObj name="Equation" r:id="rId14" imgW="2664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7454" y="3455987"/>
                        <a:ext cx="630685" cy="10501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433457"/>
              </p:ext>
            </p:extLst>
          </p:nvPr>
        </p:nvGraphicFramePr>
        <p:xfrm>
          <a:off x="8182834" y="3655713"/>
          <a:ext cx="813762" cy="672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6" name="Equation" r:id="rId16" imgW="291960" imgH="241200" progId="Equation.DSMT4">
                  <p:embed/>
                </p:oleObj>
              </mc:Choice>
              <mc:Fallback>
                <p:oleObj name="Equation" r:id="rId16" imgW="2919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2834" y="3655713"/>
                        <a:ext cx="813762" cy="672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23940"/>
              </p:ext>
            </p:extLst>
          </p:nvPr>
        </p:nvGraphicFramePr>
        <p:xfrm>
          <a:off x="9843806" y="3746751"/>
          <a:ext cx="825618" cy="528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7" name="Equation" r:id="rId18" imgW="317160" imgH="203040" progId="Equation.DSMT4">
                  <p:embed/>
                </p:oleObj>
              </mc:Choice>
              <mc:Fallback>
                <p:oleObj name="Equation" r:id="rId18" imgW="3171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3806" y="3746751"/>
                        <a:ext cx="825618" cy="528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289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0315" y="3231148"/>
            <a:ext cx="9664956" cy="307847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4.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有理数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在数轴上的位置如下图所示，则下列各式正确的是（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A. 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&gt;0&gt;-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	</a:t>
            </a:r>
            <a:r>
              <a:rPr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B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 |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|&gt;|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C. |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|&lt;1	</a:t>
            </a:r>
            <a:r>
              <a:rPr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 D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 |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|&gt;|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 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1148148" y="1153034"/>
            <a:ext cx="10675077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3. 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将下列这些数用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“ &lt; ”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连接</a:t>
            </a:r>
            <a:r>
              <a:rPr lang="zh-CN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692055" y="1947665"/>
            <a:ext cx="667721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zh-CN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0，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</a:t>
            </a:r>
            <a:r>
              <a:rPr lang="zh-CN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zh-CN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|5|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-(-</a:t>
            </a:r>
            <a:r>
              <a:rPr lang="zh-CN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</a:t>
            </a:r>
            <a:r>
              <a:rPr lang="zh-CN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</a:t>
            </a:r>
            <a:r>
              <a:rPr lang="zh-CN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5|.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1600354" y="2599043"/>
            <a:ext cx="7705781" cy="687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&lt;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 0 &lt; -(-4) &lt; 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|5|.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6278423" y="3613696"/>
            <a:ext cx="5309839" cy="1516199"/>
            <a:chOff x="4752974" y="2921165"/>
            <a:chExt cx="3982898" cy="1136886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6995195" y="3548743"/>
              <a:ext cx="0" cy="1415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051935" y="3548743"/>
              <a:ext cx="0" cy="1415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7938454" y="3548743"/>
              <a:ext cx="0" cy="1415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组合 28"/>
            <p:cNvGrpSpPr/>
            <p:nvPr/>
          </p:nvGrpSpPr>
          <p:grpSpPr>
            <a:xfrm>
              <a:off x="4752974" y="2921165"/>
              <a:ext cx="3982898" cy="1136886"/>
              <a:chOff x="4752974" y="2921165"/>
              <a:chExt cx="3982898" cy="113688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4752974" y="2921165"/>
                <a:ext cx="3982898" cy="1136886"/>
                <a:chOff x="4752974" y="2921165"/>
                <a:chExt cx="3982898" cy="1136886"/>
              </a:xfrm>
            </p:grpSpPr>
            <p:cxnSp>
              <p:nvCxnSpPr>
                <p:cNvPr id="6" name="直接箭头连接符 5"/>
                <p:cNvCxnSpPr/>
                <p:nvPr/>
              </p:nvCxnSpPr>
              <p:spPr>
                <a:xfrm>
                  <a:off x="4752974" y="3690257"/>
                  <a:ext cx="3781426" cy="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/>
                <p:cNvSpPr txBox="1"/>
                <p:nvPr/>
              </p:nvSpPr>
              <p:spPr>
                <a:xfrm>
                  <a:off x="5216833" y="2921165"/>
                  <a:ext cx="330903" cy="992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8000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  <a:endParaRPr lang="zh-CN" altLang="en-US" sz="8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7285118" y="2921165"/>
                  <a:ext cx="330903" cy="9923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8000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  <a:endParaRPr lang="zh-CN" altLang="en-US" sz="8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5885067" y="3654188"/>
                  <a:ext cx="2850805" cy="4038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b="1" dirty="0" smtClean="0">
                      <a:latin typeface="Times New Roman" pitchFamily="18" charset="0"/>
                      <a:cs typeface="Times New Roman" pitchFamily="18" charset="0"/>
                    </a:rPr>
                    <a:t>-1          0            1</a:t>
                  </a:r>
                  <a:endParaRPr lang="zh-CN" altLang="en-US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7" name="TextBox 26"/>
              <p:cNvSpPr txBox="1"/>
              <p:nvPr/>
            </p:nvSpPr>
            <p:spPr>
              <a:xfrm>
                <a:off x="5236889" y="3283020"/>
                <a:ext cx="285211" cy="4038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zh-CN" altLang="en-US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330811" y="3249575"/>
                <a:ext cx="285211" cy="4038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lang="zh-CN" altLang="en-US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43008" name="TextBox 43007"/>
          <p:cNvSpPr txBox="1"/>
          <p:nvPr/>
        </p:nvSpPr>
        <p:spPr>
          <a:xfrm>
            <a:off x="3938999" y="4096282"/>
            <a:ext cx="401221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24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/>
      <p:bldP spid="4300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PA-矩形 923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01038" y="2131638"/>
            <a:ext cx="994416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下表记录了今年一月某日部分城市的最高气温： </a:t>
            </a:r>
          </a:p>
        </p:txBody>
      </p:sp>
      <p:graphicFrame>
        <p:nvGraphicFramePr>
          <p:cNvPr id="30723" name="PA-Table 30722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0061057"/>
              </p:ext>
            </p:extLst>
          </p:nvPr>
        </p:nvGraphicFramePr>
        <p:xfrm>
          <a:off x="2147942" y="2937301"/>
          <a:ext cx="7847578" cy="1802971"/>
        </p:xfrm>
        <a:graphic>
          <a:graphicData uri="http://schemas.openxmlformats.org/drawingml/2006/table">
            <a:tbl>
              <a:tblPr/>
              <a:tblGrid>
                <a:gridCol w="21333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021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0475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9703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0729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0306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73596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城市 </a:t>
                      </a: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阜阳 </a:t>
                      </a: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安庆</a:t>
                      </a: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淮北 </a:t>
                      </a: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合肥</a:t>
                      </a: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芜湖</a:t>
                      </a: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701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zh-CN" altLang="en-US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最高气温</a:t>
                      </a:r>
                      <a:r>
                        <a:rPr lang="en-US" altLang="zh-CN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/℃ </a:t>
                      </a: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-</a:t>
                      </a:r>
                      <a:r>
                        <a:rPr lang="en-US" altLang="zh-CN" sz="3200" b="1" i="0" baseline="0" dirty="0" smtClean="0">
                          <a:latin typeface="Times New Roman" pitchFamily="18" charset="0"/>
                          <a:ea typeface="楷体" pitchFamily="49" charset="-122"/>
                        </a:rPr>
                        <a:t>5 </a:t>
                      </a:r>
                      <a:endParaRPr lang="en-US" altLang="zh-CN" sz="3200" b="1" i="0" baseline="0" dirty="0"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2</a:t>
                      </a: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-</a:t>
                      </a:r>
                      <a:r>
                        <a:rPr lang="en-US" altLang="zh-CN" sz="3200" b="1" i="0" baseline="0" dirty="0" smtClean="0">
                          <a:latin typeface="Times New Roman" pitchFamily="18" charset="0"/>
                          <a:ea typeface="楷体" pitchFamily="49" charset="-122"/>
                        </a:rPr>
                        <a:t>3</a:t>
                      </a:r>
                      <a:endParaRPr lang="en-US" altLang="zh-CN" sz="3200" b="1" i="0" baseline="0" dirty="0"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-</a:t>
                      </a:r>
                      <a:r>
                        <a:rPr lang="en-US" altLang="zh-CN" sz="3200" b="1" i="0" baseline="0" dirty="0" smtClean="0">
                          <a:latin typeface="Times New Roman" pitchFamily="18" charset="0"/>
                          <a:ea typeface="楷体" pitchFamily="49" charset="-122"/>
                        </a:rPr>
                        <a:t>1</a:t>
                      </a:r>
                      <a:endParaRPr lang="en-US" altLang="zh-CN" sz="3200" b="1" i="0" baseline="0" dirty="0">
                        <a:latin typeface="Times New Roman" pitchFamily="18" charset="0"/>
                        <a:ea typeface="楷体" pitchFamily="49" charset="-122"/>
                      </a:endParaRP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zh-CN" sz="3200" b="1" i="0" baseline="0" dirty="0">
                          <a:latin typeface="Times New Roman" pitchFamily="18" charset="0"/>
                          <a:ea typeface="楷体" pitchFamily="49" charset="-122"/>
                        </a:rPr>
                        <a:t>4</a:t>
                      </a:r>
                    </a:p>
                  </a:txBody>
                  <a:tcPr marL="91428" marR="91428"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339" name="PA-矩形 93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126680" y="4862646"/>
            <a:ext cx="8708949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1</a:t>
            </a:r>
            <a:r>
              <a:rPr lang="en-US" altLang="zh-CN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在数轴上表示这些城市最高气温的值；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2</a:t>
            </a:r>
            <a:r>
              <a:rPr lang="en-US" altLang="zh-CN" sz="32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用“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&lt;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</a:rPr>
              <a:t>”连接这些城市的最高气温． </a:t>
            </a:r>
          </a:p>
        </p:txBody>
      </p:sp>
      <p:grpSp>
        <p:nvGrpSpPr>
          <p:cNvPr id="50204" name="PA-组合 6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4620061" y="1284408"/>
            <a:ext cx="3305803" cy="666904"/>
            <a:chOff x="5060" y="904"/>
            <a:chExt cx="3905" cy="787"/>
          </a:xfrm>
        </p:grpSpPr>
        <p:grpSp>
          <p:nvGrpSpPr>
            <p:cNvPr id="50205" name="组合 21"/>
            <p:cNvGrpSpPr>
              <a:grpSpLocks noChangeAspect="1"/>
            </p:cNvGrpSpPr>
            <p:nvPr/>
          </p:nvGrpSpPr>
          <p:grpSpPr bwMode="auto"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23" name="PA-缺角矩形 22"/>
              <p:cNvSpPr/>
              <p:nvPr>
                <p:custDataLst>
                  <p:tags r:id="rId6"/>
                </p:custDataLst>
              </p:nvPr>
            </p:nvSpPr>
            <p:spPr>
              <a:xfrm rot="3000000">
                <a:off x="4021564" y="597524"/>
                <a:ext cx="419225" cy="418871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PA-缺角矩形 23"/>
              <p:cNvSpPr/>
              <p:nvPr>
                <p:custDataLst>
                  <p:tags r:id="rId7"/>
                </p:custDataLst>
              </p:nvPr>
            </p:nvSpPr>
            <p:spPr>
              <a:xfrm rot="3000000">
                <a:off x="4478917" y="597525"/>
                <a:ext cx="419225" cy="41887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PA-缺角矩形 24"/>
              <p:cNvSpPr/>
              <p:nvPr>
                <p:custDataLst>
                  <p:tags r:id="rId8"/>
                </p:custDataLst>
              </p:nvPr>
            </p:nvSpPr>
            <p:spPr>
              <a:xfrm rot="3000000">
                <a:off x="4936272" y="597524"/>
                <a:ext cx="419225" cy="418871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PA-缺角矩形 25"/>
              <p:cNvSpPr/>
              <p:nvPr>
                <p:custDataLst>
                  <p:tags r:id="rId9"/>
                </p:custDataLst>
              </p:nvPr>
            </p:nvSpPr>
            <p:spPr>
              <a:xfrm rot="3000000">
                <a:off x="3564210" y="597525"/>
                <a:ext cx="419225" cy="418870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PA-缺角矩形 26"/>
              <p:cNvSpPr/>
              <p:nvPr>
                <p:custDataLst>
                  <p:tags r:id="rId10"/>
                </p:custDataLst>
              </p:nvPr>
            </p:nvSpPr>
            <p:spPr>
              <a:xfrm rot="3000000">
                <a:off x="5393625" y="597525"/>
                <a:ext cx="419225" cy="418870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0206" name="PA-文本框 15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5060" y="904"/>
              <a:ext cx="3905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300" dirty="0">
                  <a:solidFill>
                    <a:prstClr val="white"/>
                  </a:solidFill>
                </a:rPr>
                <a:t>能力提升题</a:t>
              </a:r>
              <a:endParaRPr lang="en-US" altLang="zh-CN" sz="33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171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矩形 11"/>
          <p:cNvSpPr>
            <a:spLocks noChangeArrowheads="1"/>
          </p:cNvSpPr>
          <p:nvPr/>
        </p:nvSpPr>
        <p:spPr bwMode="auto">
          <a:xfrm>
            <a:off x="1064306" y="1792476"/>
            <a:ext cx="10071905" cy="1371918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lIns="121917" tIns="60958" rIns="121917" bIns="60958"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00" dirty="0">
                <a:solidFill>
                  <a:srgbClr val="FF0000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37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通过探究得出</a:t>
            </a:r>
            <a:r>
              <a:rPr lang="zh-CN" altLang="en-US" sz="3700" dirty="0">
                <a:solidFill>
                  <a:srgbClr val="FF0000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有理数</a:t>
            </a:r>
            <a:r>
              <a:rPr lang="zh-CN" altLang="en-US" sz="37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大小的比较方法</a:t>
            </a:r>
            <a:r>
              <a:rPr lang="en-US" altLang="zh-CN" sz="37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. </a:t>
            </a:r>
            <a:endParaRPr lang="en-US" altLang="zh-CN" sz="3700" dirty="0" smtClean="0">
              <a:solidFill>
                <a:prstClr val="black">
                  <a:lumMod val="95000"/>
                  <a:lumOff val="5000"/>
                </a:prstClr>
              </a:solidFill>
              <a:latin typeface="Times New Roman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00" dirty="0">
                <a:solidFill>
                  <a:srgbClr val="FF0000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37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能利用数轴及</a:t>
            </a:r>
            <a:r>
              <a:rPr lang="zh-CN" altLang="en-US" sz="3700" dirty="0">
                <a:solidFill>
                  <a:srgbClr val="FF0000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绝对值</a:t>
            </a:r>
            <a:r>
              <a:rPr lang="zh-CN" altLang="en-US" sz="37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的知识，比较两个有理数的</a:t>
            </a:r>
            <a:r>
              <a:rPr lang="zh-CN" altLang="en-US" sz="3700" dirty="0">
                <a:solidFill>
                  <a:srgbClr val="FF0000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大小</a:t>
            </a:r>
            <a:r>
              <a:rPr lang="en-US" altLang="zh-CN" sz="37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.    </a:t>
            </a:r>
            <a:endParaRPr lang="zh-CN" altLang="en-US" sz="3700" dirty="0">
              <a:solidFill>
                <a:prstClr val="black">
                  <a:lumMod val="95000"/>
                  <a:lumOff val="5000"/>
                </a:prstClr>
              </a:solidFill>
              <a:latin typeface="Times New Roman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936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24316" y="1707024"/>
            <a:ext cx="11166401" cy="3046988"/>
            <a:chOff x="799495" y="539900"/>
            <a:chExt cx="8375891" cy="2284712"/>
          </a:xfrm>
        </p:grpSpPr>
        <p:sp>
          <p:nvSpPr>
            <p:cNvPr id="13340" name="文本框 2"/>
            <p:cNvSpPr txBox="1">
              <a:spLocks noChangeArrowheads="1"/>
            </p:cNvSpPr>
            <p:nvPr/>
          </p:nvSpPr>
          <p:spPr bwMode="auto">
            <a:xfrm>
              <a:off x="1596157" y="539900"/>
              <a:ext cx="7579229" cy="2284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514350" indent="-514350">
                <a:lnSpc>
                  <a:spcPct val="150000"/>
                </a:lnSpc>
                <a:buAutoNum type="arabicParenBoth"/>
                <a:defRPr/>
              </a:pPr>
              <a:r>
                <a:rPr lang="zh-CN" altLang="en-US" sz="32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画</a:t>
              </a:r>
              <a:r>
                <a:rPr lang="zh-CN" alt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出数轴，然后根据数轴表示数的方法画出</a:t>
              </a:r>
              <a:r>
                <a:rPr lang="en-US" altLang="zh-CN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-5</a:t>
              </a:r>
              <a:r>
                <a:rPr lang="zh-CN" alt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，</a:t>
              </a:r>
              <a:r>
                <a:rPr lang="en-US" altLang="zh-CN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2</a:t>
              </a:r>
              <a:r>
                <a:rPr lang="zh-CN" altLang="en-US" sz="32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，</a:t>
              </a:r>
              <a:endParaRPr lang="en-US" altLang="zh-CN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endParaRPr>
            </a:p>
            <a:p>
              <a:pPr marL="514350" indent="-514350">
                <a:lnSpc>
                  <a:spcPct val="150000"/>
                </a:lnSpc>
                <a:buAutoNum type="arabicParenBoth"/>
                <a:defRPr/>
              </a:pPr>
              <a:r>
                <a:rPr lang="en-US" altLang="zh-CN" sz="32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-</a:t>
              </a:r>
              <a:r>
                <a:rPr lang="en-US" altLang="zh-CN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3</a:t>
              </a:r>
              <a:r>
                <a:rPr lang="zh-CN" alt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，</a:t>
              </a:r>
              <a:r>
                <a:rPr lang="en-US" altLang="zh-CN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-1</a:t>
              </a:r>
              <a:r>
                <a:rPr lang="zh-CN" alt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，</a:t>
              </a:r>
              <a:r>
                <a:rPr lang="en-US" altLang="zh-CN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4</a:t>
              </a:r>
              <a:r>
                <a:rPr lang="zh-CN" alt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所表示的点；</a:t>
              </a:r>
              <a:endPara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en-US" altLang="zh-CN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(2) </a:t>
              </a:r>
              <a:r>
                <a:rPr lang="zh-CN" alt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  <a:sym typeface="Arial" pitchFamily="34" charset="0"/>
                </a:rPr>
                <a:t>根据“数轴上左边的点表示的数比右边的点表示的数要小”可得到它们的大小关系．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99495" y="540947"/>
              <a:ext cx="1065575" cy="623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dirty="0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  <a:sym typeface="Arial" pitchFamily="34" charset="0"/>
                </a:rPr>
                <a:t>分析：</a:t>
              </a:r>
              <a:endParaRPr lang="zh-CN" altLang="en-US" sz="3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272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389179" y="1944292"/>
            <a:ext cx="9341181" cy="1712236"/>
            <a:chOff x="886583" y="2652885"/>
            <a:chExt cx="7006798" cy="1283879"/>
          </a:xfrm>
        </p:grpSpPr>
        <p:grpSp>
          <p:nvGrpSpPr>
            <p:cNvPr id="2" name="组合 41991"/>
            <p:cNvGrpSpPr>
              <a:grpSpLocks/>
            </p:cNvGrpSpPr>
            <p:nvPr/>
          </p:nvGrpSpPr>
          <p:grpSpPr bwMode="auto">
            <a:xfrm>
              <a:off x="886583" y="2652885"/>
              <a:ext cx="6428639" cy="880017"/>
              <a:chOff x="0" y="-27"/>
              <a:chExt cx="5399" cy="788"/>
            </a:xfrm>
          </p:grpSpPr>
          <p:sp>
            <p:nvSpPr>
              <p:cNvPr id="54274" name="矩形 41986"/>
              <p:cNvSpPr>
                <a:spLocks noChangeArrowheads="1"/>
              </p:cNvSpPr>
              <p:nvPr/>
            </p:nvSpPr>
            <p:spPr bwMode="auto">
              <a:xfrm>
                <a:off x="0" y="-27"/>
                <a:ext cx="1521" cy="3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r>
                  <a:rPr lang="zh-CN" altLang="en-US" sz="2700" dirty="0">
                    <a:solidFill>
                      <a:srgbClr val="0000FF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解：</a:t>
                </a:r>
                <a:r>
                  <a:rPr lang="en-US" altLang="zh-CN" sz="27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(1) </a:t>
                </a:r>
                <a:r>
                  <a:rPr lang="zh-CN" altLang="en-US" sz="27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如图：</a:t>
                </a:r>
                <a:endParaRPr lang="en-US" altLang="zh-CN" sz="27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51211" name="图片 41987" descr="C:/Documents and Settings/Administrator/桌面/xiu1/2015年秋数学新课标HK七年级上册/第1章 有理数/1.3 有理数的大小/本书PPT/YX1.TIF"/>
              <p:cNvPicPr>
                <a:picLocks noChangeAspect="1" noChangeArrowheads="1"/>
              </p:cNvPicPr>
              <p:nvPr/>
            </p:nvPicPr>
            <p:blipFill rotWithShape="1">
              <a:blip r:embed="rId2" r:link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4561" b="34192"/>
              <a:stretch/>
            </p:blipFill>
            <p:spPr bwMode="auto">
              <a:xfrm>
                <a:off x="863" y="658"/>
                <a:ext cx="4536" cy="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" name="组合 4"/>
            <p:cNvGrpSpPr/>
            <p:nvPr/>
          </p:nvGrpSpPr>
          <p:grpSpPr>
            <a:xfrm>
              <a:off x="2011225" y="3047803"/>
              <a:ext cx="5882156" cy="888961"/>
              <a:chOff x="2011225" y="3047803"/>
              <a:chExt cx="5882156" cy="888961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2011225" y="3532901"/>
                <a:ext cx="5882156" cy="4038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>
                    <a:latin typeface="Times New Roman" pitchFamily="18" charset="0"/>
                    <a:cs typeface="Times New Roman" pitchFamily="18" charset="0"/>
                  </a:rPr>
                  <a:t>-6   -5   -4  -3  -2  -1   0   1    2   3    4   5    6</a:t>
                </a:r>
                <a:endParaRPr lang="zh-CN" alt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471059" y="3047803"/>
                <a:ext cx="4419601" cy="4038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>
                    <a:latin typeface="Times New Roman" pitchFamily="18" charset="0"/>
                    <a:cs typeface="Times New Roman" pitchFamily="18" charset="0"/>
                  </a:rPr>
                  <a:t>-5         -3          -1                  2           4</a:t>
                </a:r>
                <a:endParaRPr lang="zh-CN" alt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8" name="矩形 41989"/>
          <p:cNvSpPr>
            <a:spLocks noChangeArrowheads="1"/>
          </p:cNvSpPr>
          <p:nvPr/>
        </p:nvSpPr>
        <p:spPr bwMode="auto">
          <a:xfrm>
            <a:off x="3139081" y="3849635"/>
            <a:ext cx="5725279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(2) -5℃&lt;-3℃&lt;-1℃ &lt;2℃&lt;4℃. </a:t>
            </a:r>
          </a:p>
        </p:txBody>
      </p:sp>
    </p:spTree>
    <p:extLst>
      <p:ext uri="{BB962C8B-B14F-4D97-AF65-F5344CB8AC3E}">
        <p14:creationId xmlns:p14="http://schemas.microsoft.com/office/powerpoint/2010/main" val="106930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文本框 102"/>
          <p:cNvSpPr txBox="1">
            <a:spLocks noChangeArrowheads="1"/>
          </p:cNvSpPr>
          <p:nvPr/>
        </p:nvSpPr>
        <p:spPr bwMode="auto">
          <a:xfrm>
            <a:off x="2202776" y="1999870"/>
            <a:ext cx="950682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如果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是有理数，试比较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|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-2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的大小．</a:t>
            </a:r>
          </a:p>
        </p:txBody>
      </p:sp>
      <p:sp>
        <p:nvSpPr>
          <p:cNvPr id="13340" name="文本框 2"/>
          <p:cNvSpPr txBox="1">
            <a:spLocks noChangeArrowheads="1"/>
          </p:cNvSpPr>
          <p:nvPr/>
        </p:nvSpPr>
        <p:spPr bwMode="auto">
          <a:xfrm>
            <a:off x="1477903" y="2746018"/>
            <a:ext cx="8002074" cy="7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分析：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由于不能确定</a:t>
            </a:r>
            <a:r>
              <a:rPr lang="en-US" altLang="zh-CN" sz="27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a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的正负，所以需分类讨论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.</a:t>
            </a:r>
            <a:endParaRPr lang="zh-CN" altLang="en-US" sz="2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  <a:sym typeface="Arial" pitchFamily="34" charset="0"/>
            </a:endParaRPr>
          </a:p>
        </p:txBody>
      </p:sp>
      <p:sp>
        <p:nvSpPr>
          <p:cNvPr id="16386" name="矩形 41986"/>
          <p:cNvSpPr>
            <a:spLocks noChangeArrowheads="1"/>
          </p:cNvSpPr>
          <p:nvPr/>
        </p:nvSpPr>
        <p:spPr bwMode="auto">
          <a:xfrm>
            <a:off x="1553911" y="3747618"/>
            <a:ext cx="7092641" cy="538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>
            <a:spAutoFit/>
          </a:bodyPr>
          <a:lstStyle/>
          <a:p>
            <a:pPr>
              <a:defRPr/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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当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&gt;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时，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altLang="zh-CN" sz="27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|&gt;0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zh-CN" sz="27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&lt;0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，所以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|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|&gt;-2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；</a:t>
            </a:r>
          </a:p>
        </p:txBody>
      </p:sp>
      <p:sp>
        <p:nvSpPr>
          <p:cNvPr id="2" name="矩形 41986"/>
          <p:cNvSpPr>
            <a:spLocks noChangeArrowheads="1"/>
          </p:cNvSpPr>
          <p:nvPr/>
        </p:nvSpPr>
        <p:spPr bwMode="auto">
          <a:xfrm>
            <a:off x="2273542" y="4363314"/>
            <a:ext cx="6396938" cy="538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>
            <a:spAutoFit/>
          </a:bodyPr>
          <a:lstStyle/>
          <a:p>
            <a:pPr>
              <a:defRPr/>
            </a:pP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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当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=0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时，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|</a:t>
            </a:r>
            <a:r>
              <a:rPr lang="en-US" altLang="zh-CN" sz="27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|=0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，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-2</a:t>
            </a:r>
            <a:r>
              <a:rPr lang="en-US" altLang="zh-CN" sz="27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a=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0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，所以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|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|=-2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；</a:t>
            </a:r>
          </a:p>
        </p:txBody>
      </p:sp>
      <p:sp>
        <p:nvSpPr>
          <p:cNvPr id="3" name="矩形 41986"/>
          <p:cNvSpPr>
            <a:spLocks noChangeArrowheads="1"/>
          </p:cNvSpPr>
          <p:nvPr/>
        </p:nvSpPr>
        <p:spPr bwMode="auto">
          <a:xfrm>
            <a:off x="2265688" y="5009337"/>
            <a:ext cx="8200080" cy="136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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当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&lt;0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时，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-2</a:t>
            </a:r>
            <a:r>
              <a:rPr lang="en-US" altLang="zh-CN" sz="27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&gt;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0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，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|</a:t>
            </a:r>
            <a:r>
              <a:rPr lang="en-US" altLang="zh-CN" sz="27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|=-</a:t>
            </a:r>
            <a:r>
              <a:rPr lang="en-US" altLang="zh-CN" sz="27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，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因为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-2</a:t>
            </a:r>
            <a:r>
              <a:rPr lang="en-US" altLang="zh-CN" sz="27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＞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-</a:t>
            </a:r>
            <a:r>
              <a:rPr lang="en-US" altLang="zh-CN" sz="27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，所以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|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|&lt;-2</a:t>
            </a:r>
            <a:r>
              <a:rPr lang="en-US" altLang="zh-CN" sz="27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.</a:t>
            </a:r>
          </a:p>
        </p:txBody>
      </p:sp>
      <p:grpSp>
        <p:nvGrpSpPr>
          <p:cNvPr id="52232" name="组合 2"/>
          <p:cNvGrpSpPr>
            <a:grpSpLocks/>
          </p:cNvGrpSpPr>
          <p:nvPr/>
        </p:nvGrpSpPr>
        <p:grpSpPr bwMode="auto">
          <a:xfrm>
            <a:off x="4507224" y="1188399"/>
            <a:ext cx="3305803" cy="666905"/>
            <a:chOff x="5060" y="905"/>
            <a:chExt cx="3905" cy="788"/>
          </a:xfrm>
        </p:grpSpPr>
        <p:grpSp>
          <p:nvGrpSpPr>
            <p:cNvPr id="52233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418" y="597611"/>
                <a:ext cx="419165" cy="418760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sz="33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8652" y="597610"/>
                <a:ext cx="419165" cy="418761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sz="33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5885" y="597611"/>
                <a:ext cx="419165" cy="418760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sz="33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185" y="597610"/>
                <a:ext cx="419165" cy="418761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sz="33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3118" y="597610"/>
                <a:ext cx="419165" cy="418761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sz="33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2234" name="TextBox 15"/>
            <p:cNvSpPr txBox="1">
              <a:spLocks noChangeArrowheads="1"/>
            </p:cNvSpPr>
            <p:nvPr/>
          </p:nvSpPr>
          <p:spPr bwMode="auto">
            <a:xfrm>
              <a:off x="5060" y="905"/>
              <a:ext cx="3905" cy="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3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拓广探索题</a:t>
              </a:r>
              <a:endParaRPr lang="en-US" altLang="zh-CN" sz="33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174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0" grpId="0"/>
      <p:bldP spid="16386" grpId="0"/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6385" y="2759566"/>
            <a:ext cx="1295231" cy="2093365"/>
          </a:xfrm>
          <a:prstGeom prst="rect">
            <a:avLst/>
          </a:prstGeom>
          <a:noFill/>
          <a:ln w="25400">
            <a:solidFill>
              <a:schemeClr val="bg1">
                <a:alpha val="54117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有理数大小的比较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20001" y="1822883"/>
            <a:ext cx="1343825" cy="615696"/>
          </a:xfrm>
          <a:prstGeom prst="rect">
            <a:avLst/>
          </a:prstGeom>
          <a:noFill/>
          <a:ln w="25400">
            <a:solidFill>
              <a:schemeClr val="bg1">
                <a:alpha val="54117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方法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313403" y="1418073"/>
            <a:ext cx="6065577" cy="1600809"/>
          </a:xfrm>
          <a:prstGeom prst="rect">
            <a:avLst/>
          </a:prstGeom>
          <a:noFill/>
          <a:ln w="25400">
            <a:solidFill>
              <a:srgbClr val="404040">
                <a:alpha val="5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数轴上表示的两个数，右边的总比左边的大．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93015" y="5081174"/>
            <a:ext cx="1343825" cy="615696"/>
          </a:xfrm>
          <a:prstGeom prst="rect">
            <a:avLst/>
          </a:prstGeom>
          <a:noFill/>
          <a:ln w="25400">
            <a:solidFill>
              <a:schemeClr val="bg1">
                <a:alpha val="54117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方法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13403" y="4706655"/>
            <a:ext cx="7737771" cy="1600809"/>
          </a:xfrm>
          <a:prstGeom prst="rect">
            <a:avLst/>
          </a:prstGeom>
          <a:noFill/>
          <a:ln w="25400">
            <a:solidFill>
              <a:srgbClr val="404040">
                <a:alpha val="5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正数大于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大于负数，正数大于负数；两个负数，绝对值大的反而小．</a:t>
            </a:r>
          </a:p>
        </p:txBody>
      </p:sp>
      <p:sp>
        <p:nvSpPr>
          <p:cNvPr id="10" name="左大括号 9"/>
          <p:cNvSpPr>
            <a:spLocks/>
          </p:cNvSpPr>
          <p:nvPr/>
        </p:nvSpPr>
        <p:spPr bwMode="auto">
          <a:xfrm>
            <a:off x="1712844" y="2183392"/>
            <a:ext cx="273900" cy="3254477"/>
          </a:xfrm>
          <a:prstGeom prst="leftBrace">
            <a:avLst>
              <a:gd name="adj1" fmla="val 117892"/>
              <a:gd name="adj2" fmla="val 50000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28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右箭头 10"/>
          <p:cNvSpPr/>
          <p:nvPr/>
        </p:nvSpPr>
        <p:spPr bwMode="auto">
          <a:xfrm>
            <a:off x="3555129" y="1944669"/>
            <a:ext cx="433860" cy="362033"/>
          </a:xfrm>
          <a:prstGeom prst="rightArrow">
            <a:avLst/>
          </a:prstGeom>
          <a:solidFill>
            <a:schemeClr val="accent6">
              <a:lumMod val="75000"/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>
              <a:defRPr/>
            </a:pPr>
            <a:endParaRPr lang="zh-CN" altLang="en-US" sz="28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右箭头 12"/>
          <p:cNvSpPr/>
          <p:nvPr/>
        </p:nvSpPr>
        <p:spPr bwMode="auto">
          <a:xfrm>
            <a:off x="3586727" y="5242588"/>
            <a:ext cx="433860" cy="359917"/>
          </a:xfrm>
          <a:prstGeom prst="rightArrow">
            <a:avLst/>
          </a:prstGeom>
          <a:solidFill>
            <a:schemeClr val="accent6">
              <a:lumMod val="75000"/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>
              <a:defRPr/>
            </a:pPr>
            <a:endParaRPr lang="zh-CN" altLang="en-US" sz="28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95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3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21360" y="2636812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178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 descr="E:\R七数上\7s12\ppt\jpg\01303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888" y="1338543"/>
            <a:ext cx="6392750" cy="51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2"/>
          <p:cNvSpPr txBox="1">
            <a:spLocks noChangeArrowheads="1"/>
          </p:cNvSpPr>
          <p:nvPr/>
        </p:nvSpPr>
        <p:spPr bwMode="auto">
          <a:xfrm>
            <a:off x="451551" y="1858815"/>
            <a:ext cx="4899445" cy="3577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indent="7191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3700" b="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右图是未来一周天气预报图，你能将这一周的每一天的最低温度按从低到高的顺序排列吗？</a:t>
            </a:r>
          </a:p>
        </p:txBody>
      </p:sp>
    </p:spTree>
    <p:extLst>
      <p:ext uri="{BB962C8B-B14F-4D97-AF65-F5344CB8AC3E}">
        <p14:creationId xmlns:p14="http://schemas.microsoft.com/office/powerpoint/2010/main" val="305952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文本框 6151"/>
          <p:cNvSpPr txBox="1">
            <a:spLocks noChangeArrowheads="1"/>
          </p:cNvSpPr>
          <p:nvPr/>
        </p:nvSpPr>
        <p:spPr bwMode="auto">
          <a:xfrm>
            <a:off x="5596493" y="1365633"/>
            <a:ext cx="5189876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借助数轴比较有理数的大小</a:t>
            </a:r>
          </a:p>
        </p:txBody>
      </p:sp>
      <p:grpSp>
        <p:nvGrpSpPr>
          <p:cNvPr id="35846" name="组合 4"/>
          <p:cNvGrpSpPr>
            <a:grpSpLocks/>
          </p:cNvGrpSpPr>
          <p:nvPr/>
        </p:nvGrpSpPr>
        <p:grpSpPr bwMode="auto">
          <a:xfrm>
            <a:off x="3147013" y="1408241"/>
            <a:ext cx="2247607" cy="531238"/>
            <a:chOff x="3485" y="1168"/>
            <a:chExt cx="2654" cy="626"/>
          </a:xfrm>
        </p:grpSpPr>
        <p:sp>
          <p:nvSpPr>
            <p:cNvPr id="6" name="圆角矩形 5"/>
            <p:cNvSpPr/>
            <p:nvPr/>
          </p:nvSpPr>
          <p:spPr>
            <a:xfrm>
              <a:off x="3485" y="1168"/>
              <a:ext cx="2654" cy="6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sz="3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848" name="矩形 1"/>
            <p:cNvSpPr>
              <a:spLocks noChangeArrowheads="1"/>
            </p:cNvSpPr>
            <p:nvPr/>
          </p:nvSpPr>
          <p:spPr bwMode="auto">
            <a:xfrm>
              <a:off x="3793" y="1203"/>
              <a:ext cx="2041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>
                  <a:solidFill>
                    <a:prstClr val="white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 </a:t>
              </a:r>
              <a:r>
                <a:rPr lang="en-US" altLang="zh-CN" sz="3200">
                  <a:solidFill>
                    <a:prstClr val="white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1</a:t>
              </a:r>
              <a:endParaRPr lang="zh-CN" altLang="en-US" sz="3200">
                <a:solidFill>
                  <a:prstClr val="white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1244555" y="1981182"/>
            <a:ext cx="10217046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下图表示某一天我国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个城市的最低气温，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你能将上述五个城市的最低气温按</a:t>
            </a:r>
            <a:r>
              <a:rPr lang="zh-CN" altLang="en-US" sz="3200" dirty="0">
                <a:solidFill>
                  <a:srgbClr val="FF33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从低到高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的顺序依次排列吗？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429745" y="3581991"/>
            <a:ext cx="9846665" cy="2134234"/>
            <a:chOff x="974943" y="2260177"/>
            <a:chExt cx="7385960" cy="1600305"/>
          </a:xfrm>
        </p:grpSpPr>
        <p:pic>
          <p:nvPicPr>
            <p:cNvPr id="15" name="Picture 2" descr="http://qqshow-item.tencent.com/1642/00/00/cache.gif"/>
            <p:cNvPicPr>
              <a:picLocks noChangeAspect="1" noChangeArrowheads="1"/>
            </p:cNvPicPr>
            <p:nvPr/>
          </p:nvPicPr>
          <p:blipFill>
            <a:blip r:embed="rId2" r:link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1457" y="2260177"/>
              <a:ext cx="1236409" cy="1015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4" descr="http://qqshow-item.tencent.com/2701/00/00/cache.gif"/>
            <p:cNvPicPr>
              <a:picLocks noChangeAspect="1" noChangeArrowheads="1"/>
            </p:cNvPicPr>
            <p:nvPr/>
          </p:nvPicPr>
          <p:blipFill>
            <a:blip r:embed="rId4" r:link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5447" y="2260177"/>
              <a:ext cx="1163679" cy="1015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6" descr="http://qqshow-item.tencent.com/9407/00/00/cache.gif"/>
            <p:cNvPicPr>
              <a:picLocks noChangeAspect="1" noChangeArrowheads="1"/>
            </p:cNvPicPr>
            <p:nvPr/>
          </p:nvPicPr>
          <p:blipFill>
            <a:blip r:embed="rId6" r:link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226" y="2260177"/>
              <a:ext cx="1105495" cy="1015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8" descr="http://qqshow-item.tencent.com/4454/00/00/cache.gif"/>
            <p:cNvPicPr>
              <a:picLocks noChangeAspect="1" noChangeArrowheads="1"/>
            </p:cNvPicPr>
            <p:nvPr/>
          </p:nvPicPr>
          <p:blipFill>
            <a:blip r:embed="rId8" r:link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862" y="2260177"/>
              <a:ext cx="1003673" cy="1015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2" descr="http://ecardfile.tencent.com/pic/jr/09/jr0911.gif"/>
            <p:cNvPicPr>
              <a:picLocks noChangeAspect="1" noChangeArrowheads="1"/>
            </p:cNvPicPr>
            <p:nvPr/>
          </p:nvPicPr>
          <p:blipFill>
            <a:blip r:embed="rId10" r:link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1909" y="2260177"/>
              <a:ext cx="1120041" cy="1015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15"/>
            <p:cNvSpPr txBox="1">
              <a:spLocks noChangeArrowheads="1"/>
            </p:cNvSpPr>
            <p:nvPr/>
          </p:nvSpPr>
          <p:spPr bwMode="auto">
            <a:xfrm>
              <a:off x="974943" y="3456619"/>
              <a:ext cx="7385960" cy="403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b="1" dirty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武汉5 ℃    </a:t>
              </a:r>
              <a:r>
                <a:rPr lang="zh-CN" altLang="en-US" b="1" dirty="0" smtClean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北京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-</a:t>
              </a:r>
              <a:r>
                <a:rPr lang="zh-CN" altLang="en-US" b="1" dirty="0" smtClean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10</a:t>
              </a:r>
              <a:r>
                <a:rPr lang="zh-CN" altLang="en-US" b="1" dirty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℃  </a:t>
              </a:r>
              <a:r>
                <a:rPr lang="zh-CN" altLang="en-US" b="1" dirty="0" smtClean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 上海</a:t>
              </a:r>
              <a:r>
                <a:rPr lang="zh-CN" altLang="en-US" b="1" dirty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0℃    </a:t>
              </a:r>
              <a:r>
                <a:rPr lang="zh-CN" altLang="en-US" b="1" dirty="0" smtClean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 广州</a:t>
              </a:r>
              <a:r>
                <a:rPr lang="zh-CN" altLang="en-US" b="1" dirty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10℃    </a:t>
              </a:r>
              <a:r>
                <a:rPr lang="zh-CN" altLang="en-US" b="1" dirty="0" smtClean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哈尔滨 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-</a:t>
              </a:r>
              <a:r>
                <a:rPr lang="zh-CN" altLang="en-US" b="1" dirty="0" smtClean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20</a:t>
              </a:r>
              <a:r>
                <a:rPr lang="zh-CN" altLang="en-US" b="1" dirty="0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852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23919"/>
          <p:cNvSpPr txBox="1">
            <a:spLocks noChangeArrowheads="1"/>
          </p:cNvSpPr>
          <p:nvPr/>
        </p:nvSpPr>
        <p:spPr bwMode="auto">
          <a:xfrm>
            <a:off x="3328314" y="3059063"/>
            <a:ext cx="6826027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sp>
        <p:nvSpPr>
          <p:cNvPr id="3" name="文本框 123914"/>
          <p:cNvSpPr txBox="1">
            <a:spLocks noChangeArrowheads="1"/>
          </p:cNvSpPr>
          <p:nvPr/>
        </p:nvSpPr>
        <p:spPr bwMode="auto">
          <a:xfrm>
            <a:off x="2912870" y="2412120"/>
            <a:ext cx="1523802" cy="123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哈尔滨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altLang="zh-CN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℃</a:t>
            </a:r>
          </a:p>
        </p:txBody>
      </p:sp>
      <p:sp>
        <p:nvSpPr>
          <p:cNvPr id="4" name="文本框 123915"/>
          <p:cNvSpPr txBox="1">
            <a:spLocks noChangeArrowheads="1"/>
          </p:cNvSpPr>
          <p:nvPr/>
        </p:nvSpPr>
        <p:spPr bwMode="auto">
          <a:xfrm>
            <a:off x="4589052" y="2412120"/>
            <a:ext cx="1371421" cy="123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北京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altLang="zh-CN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℃</a:t>
            </a:r>
          </a:p>
        </p:txBody>
      </p:sp>
      <p:sp>
        <p:nvSpPr>
          <p:cNvPr id="5" name="文本框 123916"/>
          <p:cNvSpPr txBox="1">
            <a:spLocks noChangeArrowheads="1"/>
          </p:cNvSpPr>
          <p:nvPr/>
        </p:nvSpPr>
        <p:spPr bwMode="auto">
          <a:xfrm>
            <a:off x="6112854" y="2412120"/>
            <a:ext cx="1066661" cy="123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上海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zh-CN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℃</a:t>
            </a:r>
          </a:p>
        </p:txBody>
      </p:sp>
      <p:sp>
        <p:nvSpPr>
          <p:cNvPr id="6" name="文本框 123917"/>
          <p:cNvSpPr txBox="1">
            <a:spLocks noChangeArrowheads="1"/>
          </p:cNvSpPr>
          <p:nvPr/>
        </p:nvSpPr>
        <p:spPr bwMode="auto">
          <a:xfrm>
            <a:off x="7484275" y="2412120"/>
            <a:ext cx="1219041" cy="123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武汉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℃</a:t>
            </a:r>
          </a:p>
        </p:txBody>
      </p:sp>
      <p:sp>
        <p:nvSpPr>
          <p:cNvPr id="7" name="文本框 123918"/>
          <p:cNvSpPr txBox="1">
            <a:spLocks noChangeArrowheads="1"/>
          </p:cNvSpPr>
          <p:nvPr/>
        </p:nvSpPr>
        <p:spPr bwMode="auto">
          <a:xfrm>
            <a:off x="8931887" y="2412120"/>
            <a:ext cx="1142851" cy="123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广州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altLang="zh-CN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℃</a:t>
            </a:r>
          </a:p>
        </p:txBody>
      </p:sp>
      <p:sp>
        <p:nvSpPr>
          <p:cNvPr id="8" name="文本框 123926"/>
          <p:cNvSpPr txBox="1">
            <a:spLocks noChangeArrowheads="1"/>
          </p:cNvSpPr>
          <p:nvPr/>
        </p:nvSpPr>
        <p:spPr bwMode="auto">
          <a:xfrm>
            <a:off x="4114456" y="3009491"/>
            <a:ext cx="60952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</a:p>
        </p:txBody>
      </p:sp>
      <p:sp>
        <p:nvSpPr>
          <p:cNvPr id="9" name="文本框 123927"/>
          <p:cNvSpPr txBox="1">
            <a:spLocks noChangeArrowheads="1"/>
          </p:cNvSpPr>
          <p:nvPr/>
        </p:nvSpPr>
        <p:spPr bwMode="auto">
          <a:xfrm>
            <a:off x="5808092" y="3031518"/>
            <a:ext cx="60952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</a:p>
        </p:txBody>
      </p:sp>
      <p:sp>
        <p:nvSpPr>
          <p:cNvPr id="10" name="文本框 123928"/>
          <p:cNvSpPr txBox="1">
            <a:spLocks noChangeArrowheads="1"/>
          </p:cNvSpPr>
          <p:nvPr/>
        </p:nvSpPr>
        <p:spPr bwMode="auto">
          <a:xfrm>
            <a:off x="7027134" y="3039807"/>
            <a:ext cx="60952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</a:p>
        </p:txBody>
      </p:sp>
      <p:sp>
        <p:nvSpPr>
          <p:cNvPr id="11" name="文本框 7"/>
          <p:cNvSpPr txBox="1">
            <a:spLocks noChangeArrowheads="1"/>
          </p:cNvSpPr>
          <p:nvPr/>
        </p:nvSpPr>
        <p:spPr bwMode="auto">
          <a:xfrm>
            <a:off x="8398556" y="3059063"/>
            <a:ext cx="60952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73660" y="2359562"/>
            <a:ext cx="934322" cy="5336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</a:p>
        </p:txBody>
      </p:sp>
    </p:spTree>
    <p:extLst>
      <p:ext uri="{BB962C8B-B14F-4D97-AF65-F5344CB8AC3E}">
        <p14:creationId xmlns:p14="http://schemas.microsoft.com/office/powerpoint/2010/main" val="247179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579818" y="1323661"/>
            <a:ext cx="9119741" cy="152435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b="1" dirty="0">
              <a:solidFill>
                <a:prstClr val="white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124930" name="文本框 124929"/>
          <p:cNvSpPr txBox="1">
            <a:spLocks noChangeArrowheads="1"/>
          </p:cNvSpPr>
          <p:nvPr/>
        </p:nvSpPr>
        <p:spPr bwMode="auto">
          <a:xfrm>
            <a:off x="1407995" y="2950287"/>
            <a:ext cx="9723308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这五个数的大小与它们在数轴上的位置有什么关系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?</a:t>
            </a:r>
          </a:p>
        </p:txBody>
      </p:sp>
      <p:grpSp>
        <p:nvGrpSpPr>
          <p:cNvPr id="2" name="组合 124932"/>
          <p:cNvGrpSpPr>
            <a:grpSpLocks/>
          </p:cNvGrpSpPr>
          <p:nvPr/>
        </p:nvGrpSpPr>
        <p:grpSpPr bwMode="auto">
          <a:xfrm>
            <a:off x="4502390" y="4506182"/>
            <a:ext cx="3352364" cy="508119"/>
            <a:chOff x="1632" y="1776"/>
            <a:chExt cx="2112" cy="320"/>
          </a:xfrm>
        </p:grpSpPr>
        <p:sp>
          <p:nvSpPr>
            <p:cNvPr id="37924" name="直接连接符 124933"/>
            <p:cNvSpPr>
              <a:spLocks noChangeShapeType="1"/>
            </p:cNvSpPr>
            <p:nvPr/>
          </p:nvSpPr>
          <p:spPr bwMode="auto">
            <a:xfrm>
              <a:off x="1632" y="2064"/>
              <a:ext cx="2112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25" name="文本框 124934"/>
            <p:cNvSpPr txBox="1">
              <a:spLocks noChangeArrowheads="1"/>
            </p:cNvSpPr>
            <p:nvPr/>
          </p:nvSpPr>
          <p:spPr bwMode="auto">
            <a:xfrm>
              <a:off x="2160" y="1776"/>
              <a:ext cx="144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70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越 来 越 大</a:t>
              </a:r>
            </a:p>
          </p:txBody>
        </p:sp>
      </p:grpSp>
      <p:grpSp>
        <p:nvGrpSpPr>
          <p:cNvPr id="37893" name="组合 124935"/>
          <p:cNvGrpSpPr>
            <a:grpSpLocks/>
          </p:cNvGrpSpPr>
          <p:nvPr/>
        </p:nvGrpSpPr>
        <p:grpSpPr bwMode="auto">
          <a:xfrm>
            <a:off x="2674202" y="1590422"/>
            <a:ext cx="7085678" cy="1207808"/>
            <a:chOff x="624" y="384"/>
            <a:chExt cx="4464" cy="761"/>
          </a:xfrm>
        </p:grpSpPr>
        <p:grpSp>
          <p:nvGrpSpPr>
            <p:cNvPr id="37914" name="组合 124936"/>
            <p:cNvGrpSpPr>
              <a:grpSpLocks/>
            </p:cNvGrpSpPr>
            <p:nvPr/>
          </p:nvGrpSpPr>
          <p:grpSpPr bwMode="auto">
            <a:xfrm>
              <a:off x="624" y="384"/>
              <a:ext cx="4464" cy="761"/>
              <a:chOff x="624" y="336"/>
              <a:chExt cx="4464" cy="761"/>
            </a:xfrm>
          </p:grpSpPr>
          <p:sp>
            <p:nvSpPr>
              <p:cNvPr id="39944" name="文本框 124937"/>
              <p:cNvSpPr txBox="1">
                <a:spLocks noChangeArrowheads="1"/>
              </p:cNvSpPr>
              <p:nvPr/>
            </p:nvSpPr>
            <p:spPr bwMode="auto">
              <a:xfrm>
                <a:off x="624" y="336"/>
                <a:ext cx="960" cy="7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哈尔滨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b="1" dirty="0" smtClean="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 -20</a:t>
                </a:r>
                <a:r>
                  <a:rPr lang="en-US" altLang="zh-CN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℃</a:t>
                </a:r>
              </a:p>
            </p:txBody>
          </p:sp>
          <p:sp>
            <p:nvSpPr>
              <p:cNvPr id="39945" name="文本框 124938"/>
              <p:cNvSpPr txBox="1">
                <a:spLocks noChangeArrowheads="1"/>
              </p:cNvSpPr>
              <p:nvPr/>
            </p:nvSpPr>
            <p:spPr bwMode="auto">
              <a:xfrm>
                <a:off x="1632" y="336"/>
                <a:ext cx="864" cy="7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北京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b="1" dirty="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altLang="zh-CN" b="1" dirty="0" smtClean="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10</a:t>
                </a:r>
                <a:r>
                  <a:rPr lang="en-US" altLang="zh-CN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℃</a:t>
                </a:r>
              </a:p>
            </p:txBody>
          </p:sp>
          <p:sp>
            <p:nvSpPr>
              <p:cNvPr id="39946" name="文本框 124939"/>
              <p:cNvSpPr txBox="1">
                <a:spLocks noChangeArrowheads="1"/>
              </p:cNvSpPr>
              <p:nvPr/>
            </p:nvSpPr>
            <p:spPr bwMode="auto">
              <a:xfrm>
                <a:off x="2640" y="336"/>
                <a:ext cx="672" cy="7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上海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b="1" dirty="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b="1" dirty="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en-US" altLang="zh-CN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℃</a:t>
                </a:r>
              </a:p>
            </p:txBody>
          </p:sp>
          <p:sp>
            <p:nvSpPr>
              <p:cNvPr id="39947" name="文本框 124940"/>
              <p:cNvSpPr txBox="1">
                <a:spLocks noChangeArrowheads="1"/>
              </p:cNvSpPr>
              <p:nvPr/>
            </p:nvSpPr>
            <p:spPr bwMode="auto">
              <a:xfrm>
                <a:off x="3504" y="336"/>
                <a:ext cx="768" cy="7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武汉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b="1" dirty="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b="1" dirty="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5</a:t>
                </a:r>
                <a:r>
                  <a:rPr lang="en-US" altLang="zh-CN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℃</a:t>
                </a:r>
              </a:p>
            </p:txBody>
          </p:sp>
          <p:sp>
            <p:nvSpPr>
              <p:cNvPr id="39948" name="文本框 124941"/>
              <p:cNvSpPr txBox="1">
                <a:spLocks noChangeArrowheads="1"/>
              </p:cNvSpPr>
              <p:nvPr/>
            </p:nvSpPr>
            <p:spPr bwMode="auto">
              <a:xfrm>
                <a:off x="4368" y="336"/>
                <a:ext cx="720" cy="7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广州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b="1" dirty="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10</a:t>
                </a:r>
                <a:r>
                  <a:rPr lang="en-US" altLang="zh-CN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℃</a:t>
                </a:r>
              </a:p>
            </p:txBody>
          </p:sp>
        </p:grpSp>
        <p:sp>
          <p:nvSpPr>
            <p:cNvPr id="37915" name="文本框 124942"/>
            <p:cNvSpPr txBox="1">
              <a:spLocks noChangeArrowheads="1"/>
            </p:cNvSpPr>
            <p:nvPr/>
          </p:nvSpPr>
          <p:spPr bwMode="auto">
            <a:xfrm>
              <a:off x="1329" y="684"/>
              <a:ext cx="38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&lt;</a:t>
              </a:r>
            </a:p>
          </p:txBody>
        </p:sp>
        <p:sp>
          <p:nvSpPr>
            <p:cNvPr id="37916" name="文本框 124943"/>
            <p:cNvSpPr txBox="1">
              <a:spLocks noChangeArrowheads="1"/>
            </p:cNvSpPr>
            <p:nvPr/>
          </p:nvSpPr>
          <p:spPr bwMode="auto">
            <a:xfrm>
              <a:off x="2313" y="684"/>
              <a:ext cx="38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&lt;</a:t>
              </a:r>
            </a:p>
          </p:txBody>
        </p:sp>
        <p:sp>
          <p:nvSpPr>
            <p:cNvPr id="37917" name="文本框 124944"/>
            <p:cNvSpPr txBox="1">
              <a:spLocks noChangeArrowheads="1"/>
            </p:cNvSpPr>
            <p:nvPr/>
          </p:nvSpPr>
          <p:spPr bwMode="auto">
            <a:xfrm>
              <a:off x="3213" y="684"/>
              <a:ext cx="38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&lt;</a:t>
              </a:r>
            </a:p>
          </p:txBody>
        </p:sp>
        <p:sp>
          <p:nvSpPr>
            <p:cNvPr id="37918" name="文本框 124945"/>
            <p:cNvSpPr txBox="1">
              <a:spLocks noChangeArrowheads="1"/>
            </p:cNvSpPr>
            <p:nvPr/>
          </p:nvSpPr>
          <p:spPr bwMode="auto">
            <a:xfrm>
              <a:off x="4086" y="675"/>
              <a:ext cx="38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&lt;</a:t>
              </a:r>
            </a:p>
          </p:txBody>
        </p:sp>
      </p:grpSp>
      <p:grpSp>
        <p:nvGrpSpPr>
          <p:cNvPr id="5" name="组合 124946"/>
          <p:cNvGrpSpPr>
            <a:grpSpLocks/>
          </p:cNvGrpSpPr>
          <p:nvPr/>
        </p:nvGrpSpPr>
        <p:grpSpPr bwMode="auto">
          <a:xfrm>
            <a:off x="2902399" y="5304136"/>
            <a:ext cx="6994673" cy="697417"/>
            <a:chOff x="768" y="1824"/>
            <a:chExt cx="4407" cy="439"/>
          </a:xfrm>
        </p:grpSpPr>
        <p:sp>
          <p:nvSpPr>
            <p:cNvPr id="37899" name="文本框 124947"/>
            <p:cNvSpPr txBox="1">
              <a:spLocks noChangeArrowheads="1"/>
            </p:cNvSpPr>
            <p:nvPr/>
          </p:nvSpPr>
          <p:spPr bwMode="auto">
            <a:xfrm>
              <a:off x="1152" y="1924"/>
              <a:ext cx="381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15000"/>
                </a:spcBef>
              </a:pPr>
              <a:r>
                <a:rPr lang="zh-CN" altLang="en-US" b="1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zh-CN" altLang="en-US" b="1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   </a:t>
              </a:r>
              <a:r>
                <a:rPr lang="en-US" altLang="zh-CN" b="1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-20</a:t>
              </a:r>
              <a:r>
                <a:rPr lang="en-US" altLang="zh-CN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         </a:t>
              </a:r>
              <a:r>
                <a:rPr lang="en-US" altLang="zh-CN" b="1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- 10</a:t>
              </a:r>
              <a:r>
                <a:rPr lang="en-US" altLang="zh-CN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           </a:t>
              </a:r>
              <a:r>
                <a:rPr lang="en-US" altLang="zh-CN" b="1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 0</a:t>
              </a:r>
              <a:r>
                <a:rPr lang="en-US" altLang="zh-CN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   </a:t>
              </a:r>
              <a:r>
                <a:rPr lang="en-US" altLang="zh-CN" b="1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b="1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n-US" altLang="zh-CN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    </a:t>
              </a:r>
              <a:r>
                <a:rPr lang="en-US" altLang="zh-CN" b="1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r>
                <a:rPr lang="en-US" altLang="zh-CN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</a:p>
          </p:txBody>
        </p:sp>
        <p:grpSp>
          <p:nvGrpSpPr>
            <p:cNvPr id="37900" name="组合 124948"/>
            <p:cNvGrpSpPr>
              <a:grpSpLocks/>
            </p:cNvGrpSpPr>
            <p:nvPr/>
          </p:nvGrpSpPr>
          <p:grpSpPr bwMode="auto">
            <a:xfrm>
              <a:off x="768" y="1824"/>
              <a:ext cx="4407" cy="155"/>
              <a:chOff x="768" y="1824"/>
              <a:chExt cx="4407" cy="155"/>
            </a:xfrm>
          </p:grpSpPr>
          <p:sp>
            <p:nvSpPr>
              <p:cNvPr id="37901" name="直接连接符 124949"/>
              <p:cNvSpPr>
                <a:spLocks noChangeShapeType="1"/>
              </p:cNvSpPr>
              <p:nvPr/>
            </p:nvSpPr>
            <p:spPr bwMode="auto">
              <a:xfrm flipV="1">
                <a:off x="768" y="1920"/>
                <a:ext cx="4407" cy="4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902" name="直接连接符 124950"/>
              <p:cNvSpPr>
                <a:spLocks noChangeShapeType="1"/>
              </p:cNvSpPr>
              <p:nvPr/>
            </p:nvSpPr>
            <p:spPr bwMode="auto">
              <a:xfrm>
                <a:off x="3120" y="182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903" name="直接连接符 124951"/>
              <p:cNvSpPr>
                <a:spLocks noChangeShapeType="1"/>
              </p:cNvSpPr>
              <p:nvPr/>
            </p:nvSpPr>
            <p:spPr bwMode="auto">
              <a:xfrm>
                <a:off x="3504" y="182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904" name="直接连接符 124952"/>
              <p:cNvSpPr>
                <a:spLocks noChangeShapeType="1"/>
              </p:cNvSpPr>
              <p:nvPr/>
            </p:nvSpPr>
            <p:spPr bwMode="auto">
              <a:xfrm>
                <a:off x="2352" y="182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905" name="直接连接符 124953"/>
              <p:cNvSpPr>
                <a:spLocks noChangeShapeType="1"/>
              </p:cNvSpPr>
              <p:nvPr/>
            </p:nvSpPr>
            <p:spPr bwMode="auto">
              <a:xfrm>
                <a:off x="1584" y="182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906" name="直接连接符 124954"/>
              <p:cNvSpPr>
                <a:spLocks noChangeShapeType="1"/>
              </p:cNvSpPr>
              <p:nvPr/>
            </p:nvSpPr>
            <p:spPr bwMode="auto">
              <a:xfrm>
                <a:off x="2736" y="182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907" name="直接连接符 124955"/>
              <p:cNvSpPr>
                <a:spLocks noChangeShapeType="1"/>
              </p:cNvSpPr>
              <p:nvPr/>
            </p:nvSpPr>
            <p:spPr bwMode="auto">
              <a:xfrm>
                <a:off x="1968" y="182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908" name="直接连接符 124956"/>
              <p:cNvSpPr>
                <a:spLocks noChangeShapeType="1"/>
              </p:cNvSpPr>
              <p:nvPr/>
            </p:nvSpPr>
            <p:spPr bwMode="auto">
              <a:xfrm>
                <a:off x="3888" y="182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508" name="矩形 124957"/>
              <p:cNvSpPr/>
              <p:nvPr/>
            </p:nvSpPr>
            <p:spPr>
              <a:xfrm>
                <a:off x="3020" y="1824"/>
                <a:ext cx="197" cy="1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000" noProof="1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●</a:t>
                </a:r>
              </a:p>
            </p:txBody>
          </p:sp>
          <p:sp>
            <p:nvSpPr>
              <p:cNvPr id="20509" name="矩形 124958"/>
              <p:cNvSpPr/>
              <p:nvPr/>
            </p:nvSpPr>
            <p:spPr>
              <a:xfrm>
                <a:off x="3408" y="1824"/>
                <a:ext cx="197" cy="1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000" noProof="1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●</a:t>
                </a:r>
              </a:p>
            </p:txBody>
          </p:sp>
          <p:sp>
            <p:nvSpPr>
              <p:cNvPr id="20510" name="矩形 124959"/>
              <p:cNvSpPr/>
              <p:nvPr/>
            </p:nvSpPr>
            <p:spPr>
              <a:xfrm>
                <a:off x="2256" y="1824"/>
                <a:ext cx="197" cy="1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000" noProof="1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●</a:t>
                </a:r>
              </a:p>
            </p:txBody>
          </p:sp>
          <p:sp>
            <p:nvSpPr>
              <p:cNvPr id="20511" name="矩形 124960"/>
              <p:cNvSpPr/>
              <p:nvPr/>
            </p:nvSpPr>
            <p:spPr>
              <a:xfrm>
                <a:off x="1488" y="1824"/>
                <a:ext cx="197" cy="1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000" noProof="1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●</a:t>
                </a:r>
              </a:p>
            </p:txBody>
          </p:sp>
          <p:sp>
            <p:nvSpPr>
              <p:cNvPr id="20512" name="矩形 124961"/>
              <p:cNvSpPr/>
              <p:nvPr/>
            </p:nvSpPr>
            <p:spPr>
              <a:xfrm>
                <a:off x="3792" y="1824"/>
                <a:ext cx="197" cy="15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000" noProof="1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●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105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椭圆形标注 125953"/>
          <p:cNvSpPr>
            <a:spLocks noChangeArrowheads="1"/>
          </p:cNvSpPr>
          <p:nvPr/>
        </p:nvSpPr>
        <p:spPr bwMode="auto">
          <a:xfrm>
            <a:off x="8728802" y="3152488"/>
            <a:ext cx="2894629" cy="979813"/>
          </a:xfrm>
          <a:prstGeom prst="wedgeEllipseCallout">
            <a:avLst>
              <a:gd name="adj1" fmla="val -41091"/>
              <a:gd name="adj2" fmla="val -74583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latin typeface="Times New Roman"/>
                <a:ea typeface="楷体" pitchFamily="49" charset="-122"/>
              </a:rPr>
              <a:t>记住了吗？</a:t>
            </a:r>
          </a:p>
        </p:txBody>
      </p:sp>
      <p:sp>
        <p:nvSpPr>
          <p:cNvPr id="125955" name="文本框 125954"/>
          <p:cNvSpPr txBox="1">
            <a:spLocks noChangeArrowheads="1"/>
          </p:cNvSpPr>
          <p:nvPr/>
        </p:nvSpPr>
        <p:spPr bwMode="auto">
          <a:xfrm>
            <a:off x="2538526" y="1297736"/>
            <a:ext cx="711222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Times New Roman"/>
                <a:ea typeface="黑体" pitchFamily="49" charset="-122"/>
              </a:rPr>
              <a:t>有理数大小的比较方法</a:t>
            </a:r>
            <a:r>
              <a:rPr lang="en-US" altLang="zh-CN" sz="3200" dirty="0">
                <a:solidFill>
                  <a:srgbClr val="0000FF"/>
                </a:solidFill>
                <a:latin typeface="Times New Roman"/>
                <a:ea typeface="黑体" pitchFamily="49" charset="-122"/>
              </a:rPr>
              <a:t>1</a:t>
            </a:r>
            <a:r>
              <a:rPr lang="zh-CN" altLang="en-US" sz="3200" dirty="0">
                <a:solidFill>
                  <a:srgbClr val="0000FF"/>
                </a:solidFill>
                <a:latin typeface="Times New Roman"/>
                <a:ea typeface="黑体" pitchFamily="49" charset="-122"/>
              </a:rPr>
              <a:t>：</a:t>
            </a:r>
            <a:r>
              <a:rPr lang="zh-CN" altLang="en-US" sz="3200" dirty="0">
                <a:latin typeface="Times New Roman"/>
                <a:ea typeface="黑体" pitchFamily="49" charset="-122"/>
              </a:rPr>
              <a:t>数轴比较法</a:t>
            </a:r>
            <a:endParaRPr lang="en-US" altLang="zh-CN" sz="3200" dirty="0">
              <a:latin typeface="Times New Roman"/>
              <a:ea typeface="黑体" pitchFamily="49" charset="-122"/>
            </a:endParaRPr>
          </a:p>
        </p:txBody>
      </p:sp>
      <p:sp>
        <p:nvSpPr>
          <p:cNvPr id="21507" name="矩形 125955"/>
          <p:cNvSpPr/>
          <p:nvPr/>
        </p:nvSpPr>
        <p:spPr>
          <a:xfrm>
            <a:off x="8607364" y="3993770"/>
            <a:ext cx="246276" cy="277063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endParaRPr lang="zh-CN" altLang="en-US" sz="1000" noProof="1">
              <a:solidFill>
                <a:srgbClr val="FF3300"/>
              </a:solidFill>
              <a:latin typeface="Times New Roman"/>
            </a:endParaRPr>
          </a:p>
        </p:txBody>
      </p:sp>
      <p:sp>
        <p:nvSpPr>
          <p:cNvPr id="21508" name="矩形 125956"/>
          <p:cNvSpPr/>
          <p:nvPr/>
        </p:nvSpPr>
        <p:spPr>
          <a:xfrm>
            <a:off x="6177747" y="4283821"/>
            <a:ext cx="246276" cy="277063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endParaRPr lang="zh-CN" altLang="en-US" sz="1000" noProof="1">
              <a:solidFill>
                <a:srgbClr val="FF3300"/>
              </a:solidFill>
              <a:latin typeface="Times New Roman"/>
            </a:endParaRPr>
          </a:p>
        </p:txBody>
      </p:sp>
      <p:sp>
        <p:nvSpPr>
          <p:cNvPr id="21509" name="矩形 125957"/>
          <p:cNvSpPr/>
          <p:nvPr/>
        </p:nvSpPr>
        <p:spPr>
          <a:xfrm>
            <a:off x="4287809" y="3993770"/>
            <a:ext cx="246276" cy="277063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endParaRPr lang="zh-CN" altLang="en-US" sz="1000" noProof="1">
              <a:solidFill>
                <a:srgbClr val="FF3300"/>
              </a:solidFill>
              <a:latin typeface="Times New Roman"/>
            </a:endParaRPr>
          </a:p>
        </p:txBody>
      </p:sp>
      <p:sp>
        <p:nvSpPr>
          <p:cNvPr id="38919" name="直接连接符 125958"/>
          <p:cNvSpPr>
            <a:spLocks noChangeShapeType="1"/>
          </p:cNvSpPr>
          <p:nvPr/>
        </p:nvSpPr>
        <p:spPr bwMode="auto">
          <a:xfrm>
            <a:off x="4457120" y="4097511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38920" name="直接连接符 125959"/>
          <p:cNvSpPr>
            <a:spLocks noChangeShapeType="1"/>
          </p:cNvSpPr>
          <p:nvPr/>
        </p:nvSpPr>
        <p:spPr bwMode="auto">
          <a:xfrm>
            <a:off x="3847599" y="4097511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38921" name="直接连接符 125960"/>
          <p:cNvSpPr>
            <a:spLocks noChangeShapeType="1"/>
          </p:cNvSpPr>
          <p:nvPr/>
        </p:nvSpPr>
        <p:spPr bwMode="auto">
          <a:xfrm>
            <a:off x="3542839" y="4097511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38922" name="直接连接符 125961"/>
          <p:cNvSpPr>
            <a:spLocks noChangeShapeType="1"/>
          </p:cNvSpPr>
          <p:nvPr/>
        </p:nvSpPr>
        <p:spPr bwMode="auto">
          <a:xfrm>
            <a:off x="6590442" y="4097511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38923" name="直接连接符 125962"/>
          <p:cNvSpPr>
            <a:spLocks noChangeShapeType="1"/>
          </p:cNvSpPr>
          <p:nvPr/>
        </p:nvSpPr>
        <p:spPr bwMode="auto">
          <a:xfrm>
            <a:off x="8419004" y="4097511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1515" name="矩形 125963"/>
          <p:cNvSpPr/>
          <p:nvPr/>
        </p:nvSpPr>
        <p:spPr>
          <a:xfrm>
            <a:off x="3062419" y="3993770"/>
            <a:ext cx="246276" cy="277063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endParaRPr lang="zh-CN" altLang="en-US" sz="1000" noProof="1">
              <a:solidFill>
                <a:srgbClr val="FF3300"/>
              </a:solidFill>
              <a:latin typeface="Times New Roman"/>
            </a:endParaRPr>
          </a:p>
        </p:txBody>
      </p:sp>
      <p:grpSp>
        <p:nvGrpSpPr>
          <p:cNvPr id="2" name="组合 125964"/>
          <p:cNvGrpSpPr>
            <a:grpSpLocks/>
          </p:cNvGrpSpPr>
          <p:nvPr/>
        </p:nvGrpSpPr>
        <p:grpSpPr bwMode="auto">
          <a:xfrm>
            <a:off x="1000284" y="2461188"/>
            <a:ext cx="10354925" cy="2174878"/>
            <a:chOff x="278" y="1296"/>
            <a:chExt cx="6524" cy="1369"/>
          </a:xfrm>
          <a:effectLst/>
        </p:grpSpPr>
        <p:sp>
          <p:nvSpPr>
            <p:cNvPr id="38932" name="文本框 125965"/>
            <p:cNvSpPr txBox="1">
              <a:spLocks noChangeArrowheads="1"/>
            </p:cNvSpPr>
            <p:nvPr/>
          </p:nvSpPr>
          <p:spPr bwMode="auto">
            <a:xfrm>
              <a:off x="278" y="1296"/>
              <a:ext cx="652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200" dirty="0">
                  <a:solidFill>
                    <a:prstClr val="black"/>
                  </a:solidFill>
                  <a:latin typeface="Times New Roman"/>
                </a:rPr>
                <a:t>     在数轴上表示的两个数，</a:t>
              </a:r>
              <a:r>
                <a:rPr lang="zh-CN" altLang="en-US" sz="3200" dirty="0">
                  <a:solidFill>
                    <a:srgbClr val="FF0000"/>
                  </a:solidFill>
                  <a:latin typeface="Times New Roman"/>
                </a:rPr>
                <a:t>右边</a:t>
              </a:r>
              <a:r>
                <a:rPr lang="zh-CN" altLang="en-US" sz="3200" dirty="0">
                  <a:solidFill>
                    <a:prstClr val="black"/>
                  </a:solidFill>
                  <a:latin typeface="Times New Roman"/>
                </a:rPr>
                <a:t>的数总比</a:t>
              </a:r>
              <a:r>
                <a:rPr lang="zh-CN" altLang="en-US" sz="3200" dirty="0">
                  <a:solidFill>
                    <a:srgbClr val="FF0000"/>
                  </a:solidFill>
                  <a:latin typeface="Times New Roman"/>
                </a:rPr>
                <a:t>左边</a:t>
              </a:r>
              <a:r>
                <a:rPr lang="zh-CN" altLang="en-US" sz="3200" dirty="0">
                  <a:solidFill>
                    <a:prstClr val="black"/>
                  </a:solidFill>
                  <a:latin typeface="Times New Roman"/>
                </a:rPr>
                <a:t>的数</a:t>
              </a:r>
              <a:r>
                <a:rPr lang="zh-CN" altLang="en-US" sz="3200" dirty="0">
                  <a:solidFill>
                    <a:srgbClr val="FF0000"/>
                  </a:solidFill>
                  <a:latin typeface="Times New Roman"/>
                </a:rPr>
                <a:t>大</a:t>
              </a:r>
              <a:r>
                <a:rPr lang="en-US" altLang="zh-CN" sz="3200" dirty="0">
                  <a:solidFill>
                    <a:prstClr val="black"/>
                  </a:solidFill>
                  <a:latin typeface="Times New Roman"/>
                </a:rPr>
                <a:t>.</a:t>
              </a:r>
            </a:p>
          </p:txBody>
        </p:sp>
        <p:grpSp>
          <p:nvGrpSpPr>
            <p:cNvPr id="38933" name="组合 125966"/>
            <p:cNvGrpSpPr>
              <a:grpSpLocks/>
            </p:cNvGrpSpPr>
            <p:nvPr/>
          </p:nvGrpSpPr>
          <p:grpSpPr bwMode="auto">
            <a:xfrm>
              <a:off x="874" y="2160"/>
              <a:ext cx="4969" cy="505"/>
              <a:chOff x="826" y="2112"/>
              <a:chExt cx="4969" cy="505"/>
            </a:xfrm>
          </p:grpSpPr>
          <p:grpSp>
            <p:nvGrpSpPr>
              <p:cNvPr id="38937" name="组合 125967"/>
              <p:cNvGrpSpPr>
                <a:grpSpLocks/>
              </p:cNvGrpSpPr>
              <p:nvPr/>
            </p:nvGrpSpPr>
            <p:grpSpPr bwMode="auto">
              <a:xfrm>
                <a:off x="826" y="2112"/>
                <a:ext cx="4969" cy="505"/>
                <a:chOff x="826" y="2431"/>
                <a:chExt cx="4969" cy="505"/>
              </a:xfrm>
            </p:grpSpPr>
            <p:sp>
              <p:nvSpPr>
                <p:cNvPr id="40976" name="文本框 125968"/>
                <p:cNvSpPr txBox="1">
                  <a:spLocks noChangeArrowheads="1"/>
                </p:cNvSpPr>
                <p:nvPr/>
              </p:nvSpPr>
              <p:spPr bwMode="auto">
                <a:xfrm>
                  <a:off x="826" y="2597"/>
                  <a:ext cx="4969" cy="3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altLang="zh-CN" b="1" dirty="0">
                      <a:solidFill>
                        <a:prstClr val="black"/>
                      </a:solidFill>
                      <a:latin typeface="Times New Roman"/>
                      <a:ea typeface="黑体" pitchFamily="49" charset="-122"/>
                    </a:rPr>
                    <a:t>-5  </a:t>
                  </a:r>
                  <a:r>
                    <a:rPr lang="en-US" altLang="zh-CN" b="1" dirty="0" smtClean="0">
                      <a:solidFill>
                        <a:prstClr val="black"/>
                      </a:solidFill>
                      <a:latin typeface="Times New Roman"/>
                      <a:ea typeface="黑体" pitchFamily="49" charset="-122"/>
                    </a:rPr>
                    <a:t>  -</a:t>
                  </a:r>
                  <a:r>
                    <a:rPr lang="en-US" altLang="zh-CN" b="1" dirty="0">
                      <a:solidFill>
                        <a:prstClr val="black"/>
                      </a:solidFill>
                      <a:latin typeface="Times New Roman"/>
                      <a:ea typeface="黑体" pitchFamily="49" charset="-122"/>
                    </a:rPr>
                    <a:t>4  </a:t>
                  </a:r>
                  <a:r>
                    <a:rPr lang="en-US" altLang="zh-CN" b="1" dirty="0" smtClean="0">
                      <a:solidFill>
                        <a:prstClr val="black"/>
                      </a:solidFill>
                      <a:latin typeface="Times New Roman"/>
                      <a:ea typeface="黑体" pitchFamily="49" charset="-122"/>
                    </a:rPr>
                    <a:t> -</a:t>
                  </a:r>
                  <a:r>
                    <a:rPr lang="en-US" altLang="zh-CN" b="1" dirty="0">
                      <a:solidFill>
                        <a:prstClr val="black"/>
                      </a:solidFill>
                      <a:latin typeface="Times New Roman"/>
                      <a:ea typeface="黑体" pitchFamily="49" charset="-122"/>
                    </a:rPr>
                    <a:t>3 </a:t>
                  </a:r>
                  <a:r>
                    <a:rPr lang="en-US" altLang="zh-CN" b="1" dirty="0" smtClean="0">
                      <a:solidFill>
                        <a:prstClr val="black"/>
                      </a:solidFill>
                      <a:latin typeface="Times New Roman"/>
                      <a:ea typeface="黑体" pitchFamily="49" charset="-122"/>
                    </a:rPr>
                    <a:t>   -</a:t>
                  </a:r>
                  <a:r>
                    <a:rPr lang="en-US" altLang="zh-CN" b="1" dirty="0">
                      <a:solidFill>
                        <a:prstClr val="black"/>
                      </a:solidFill>
                      <a:latin typeface="Times New Roman"/>
                      <a:ea typeface="黑体" pitchFamily="49" charset="-122"/>
                    </a:rPr>
                    <a:t>2  </a:t>
                  </a:r>
                  <a:r>
                    <a:rPr lang="en-US" altLang="zh-CN" b="1" dirty="0" smtClean="0">
                      <a:solidFill>
                        <a:prstClr val="black"/>
                      </a:solidFill>
                      <a:latin typeface="Times New Roman"/>
                      <a:ea typeface="黑体" pitchFamily="49" charset="-122"/>
                    </a:rPr>
                    <a:t>  -</a:t>
                  </a:r>
                  <a:r>
                    <a:rPr lang="en-US" altLang="zh-CN" b="1" dirty="0">
                      <a:solidFill>
                        <a:prstClr val="black"/>
                      </a:solidFill>
                      <a:latin typeface="Times New Roman"/>
                      <a:ea typeface="黑体" pitchFamily="49" charset="-122"/>
                    </a:rPr>
                    <a:t>1  </a:t>
                  </a:r>
                  <a:r>
                    <a:rPr lang="en-US" altLang="zh-CN" b="1" dirty="0" smtClean="0">
                      <a:solidFill>
                        <a:prstClr val="black"/>
                      </a:solidFill>
                      <a:latin typeface="Times New Roman"/>
                      <a:ea typeface="黑体" pitchFamily="49" charset="-122"/>
                    </a:rPr>
                    <a:t> 0     1     2     3    4</a:t>
                  </a:r>
                  <a:r>
                    <a:rPr lang="en-US" altLang="zh-CN" b="1" dirty="0" smtClean="0">
                      <a:solidFill>
                        <a:srgbClr val="FF3300"/>
                      </a:solidFill>
                      <a:latin typeface="Times New Roman"/>
                      <a:ea typeface="黑体" pitchFamily="49" charset="-122"/>
                    </a:rPr>
                    <a:t> </a:t>
                  </a:r>
                  <a:r>
                    <a:rPr lang="en-US" altLang="zh-CN" b="1" dirty="0" smtClean="0">
                      <a:solidFill>
                        <a:prstClr val="black"/>
                      </a:solidFill>
                      <a:latin typeface="Times New Roman"/>
                      <a:ea typeface="黑体" pitchFamily="49" charset="-122"/>
                    </a:rPr>
                    <a:t>    5</a:t>
                  </a:r>
                  <a:endParaRPr lang="en-US" altLang="zh-CN" b="1" dirty="0">
                    <a:solidFill>
                      <a:prstClr val="black"/>
                    </a:solidFill>
                    <a:latin typeface="Times New Roman"/>
                    <a:ea typeface="黑体" pitchFamily="49" charset="-122"/>
                  </a:endParaRPr>
                </a:p>
              </p:txBody>
            </p:sp>
            <p:grpSp>
              <p:nvGrpSpPr>
                <p:cNvPr id="38951" name="组合 125969"/>
                <p:cNvGrpSpPr>
                  <a:grpSpLocks/>
                </p:cNvGrpSpPr>
                <p:nvPr/>
              </p:nvGrpSpPr>
              <p:grpSpPr bwMode="auto">
                <a:xfrm>
                  <a:off x="945" y="2431"/>
                  <a:ext cx="4287" cy="356"/>
                  <a:chOff x="945" y="2431"/>
                  <a:chExt cx="4287" cy="356"/>
                </a:xfrm>
              </p:grpSpPr>
              <p:sp>
                <p:nvSpPr>
                  <p:cNvPr id="38952" name="直接连接符 125970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2544"/>
                    <a:ext cx="4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miter lim="800000"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53" name="矩形 125971"/>
                  <p:cNvSpPr>
                    <a:spLocks noChangeArrowheads="1"/>
                  </p:cNvSpPr>
                  <p:nvPr/>
                </p:nvSpPr>
                <p:spPr bwMode="auto">
                  <a:xfrm>
                    <a:off x="4438" y="2431"/>
                    <a:ext cx="116" cy="3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srgbClr val="FF3300"/>
                      </a:solidFill>
                      <a:latin typeface="Times New Roman"/>
                      <a:ea typeface="黑体" pitchFamily="49" charset="-122"/>
                    </a:endParaRPr>
                  </a:p>
                </p:txBody>
              </p:sp>
              <p:sp>
                <p:nvSpPr>
                  <p:cNvPr id="38954" name="矩形 125972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2448"/>
                    <a:ext cx="116" cy="3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srgbClr val="FF3300"/>
                      </a:solidFill>
                      <a:latin typeface="Times New Roman"/>
                      <a:ea typeface="黑体" pitchFamily="49" charset="-122"/>
                    </a:endParaRPr>
                  </a:p>
                </p:txBody>
              </p:sp>
              <p:sp>
                <p:nvSpPr>
                  <p:cNvPr id="38955" name="矩形 125973"/>
                  <p:cNvSpPr>
                    <a:spLocks noChangeArrowheads="1"/>
                  </p:cNvSpPr>
                  <p:nvPr/>
                </p:nvSpPr>
                <p:spPr bwMode="auto">
                  <a:xfrm>
                    <a:off x="1717" y="2431"/>
                    <a:ext cx="116" cy="3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srgbClr val="FF3300"/>
                      </a:solidFill>
                      <a:latin typeface="Times New Roman"/>
                      <a:ea typeface="黑体" pitchFamily="49" charset="-122"/>
                    </a:endParaRPr>
                  </a:p>
                </p:txBody>
              </p:sp>
              <p:sp>
                <p:nvSpPr>
                  <p:cNvPr id="38956" name="直接连接符 125974"/>
                  <p:cNvSpPr>
                    <a:spLocks noChangeShapeType="1"/>
                  </p:cNvSpPr>
                  <p:nvPr/>
                </p:nvSpPr>
                <p:spPr bwMode="auto">
                  <a:xfrm>
                    <a:off x="3360" y="2496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57" name="直接连接符 125975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2496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58" name="直接连接符 125976"/>
                  <p:cNvSpPr>
                    <a:spLocks noChangeShapeType="1"/>
                  </p:cNvSpPr>
                  <p:nvPr/>
                </p:nvSpPr>
                <p:spPr bwMode="auto">
                  <a:xfrm>
                    <a:off x="2578" y="2494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59" name="直接连接符 125977"/>
                  <p:cNvSpPr>
                    <a:spLocks noChangeShapeType="1"/>
                  </p:cNvSpPr>
                  <p:nvPr/>
                </p:nvSpPr>
                <p:spPr bwMode="auto">
                  <a:xfrm>
                    <a:off x="2208" y="2496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60" name="直接连接符 125978"/>
                  <p:cNvSpPr>
                    <a:spLocks noChangeShapeType="1"/>
                  </p:cNvSpPr>
                  <p:nvPr/>
                </p:nvSpPr>
                <p:spPr bwMode="auto">
                  <a:xfrm>
                    <a:off x="1824" y="249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61" name="直接连接符 125979"/>
                  <p:cNvSpPr>
                    <a:spLocks noChangeShapeType="1"/>
                  </p:cNvSpPr>
                  <p:nvPr/>
                </p:nvSpPr>
                <p:spPr bwMode="auto">
                  <a:xfrm>
                    <a:off x="4121" y="2494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62" name="直接连接符 125980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249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63" name="直接连接符 125981"/>
                  <p:cNvSpPr>
                    <a:spLocks noChangeShapeType="1"/>
                  </p:cNvSpPr>
                  <p:nvPr/>
                </p:nvSpPr>
                <p:spPr bwMode="auto">
                  <a:xfrm>
                    <a:off x="1440" y="2496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64" name="直接连接符 125982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2494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65" name="直接连接符 125983"/>
                  <p:cNvSpPr>
                    <a:spLocks noChangeShapeType="1"/>
                  </p:cNvSpPr>
                  <p:nvPr/>
                </p:nvSpPr>
                <p:spPr bwMode="auto">
                  <a:xfrm>
                    <a:off x="4896" y="2496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66" name="直接连接符 125984"/>
                  <p:cNvSpPr>
                    <a:spLocks noChangeShapeType="1"/>
                  </p:cNvSpPr>
                  <p:nvPr/>
                </p:nvSpPr>
                <p:spPr bwMode="auto">
                  <a:xfrm>
                    <a:off x="1248" y="249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67" name="直接连接符 125985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249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68" name="直接连接符 125986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49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solidFill>
                        <a:prstClr val="black"/>
                      </a:solidFill>
                      <a:latin typeface="Times New Roman"/>
                    </a:endParaRPr>
                  </a:p>
                </p:txBody>
              </p:sp>
              <p:sp>
                <p:nvSpPr>
                  <p:cNvPr id="38969" name="矩形 125987"/>
                  <p:cNvSpPr>
                    <a:spLocks noChangeArrowheads="1"/>
                  </p:cNvSpPr>
                  <p:nvPr/>
                </p:nvSpPr>
                <p:spPr bwMode="auto">
                  <a:xfrm>
                    <a:off x="945" y="2448"/>
                    <a:ext cx="116" cy="3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itchFamily="34" charset="0"/>
                      <a:defRPr>
                        <a:solidFill>
                          <a:schemeClr val="tx1"/>
                        </a:solidFill>
                        <a:latin typeface="Arial" pitchFamily="34" charset="0"/>
                        <a:ea typeface="宋体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srgbClr val="FF3300"/>
                      </a:solidFill>
                      <a:latin typeface="Times New Roman"/>
                      <a:ea typeface="黑体" pitchFamily="49" charset="-122"/>
                    </a:endParaRPr>
                  </a:p>
                </p:txBody>
              </p:sp>
            </p:grpSp>
          </p:grpSp>
          <p:grpSp>
            <p:nvGrpSpPr>
              <p:cNvPr id="38938" name="组合 125988"/>
              <p:cNvGrpSpPr>
                <a:grpSpLocks/>
              </p:cNvGrpSpPr>
              <p:nvPr/>
            </p:nvGrpSpPr>
            <p:grpSpPr bwMode="auto">
              <a:xfrm>
                <a:off x="960" y="2143"/>
                <a:ext cx="4272" cy="65"/>
                <a:chOff x="960" y="2143"/>
                <a:chExt cx="4272" cy="65"/>
              </a:xfrm>
            </p:grpSpPr>
            <p:sp>
              <p:nvSpPr>
                <p:cNvPr id="38939" name="直接连接符 125989"/>
                <p:cNvSpPr>
                  <a:spLocks noChangeShapeType="1"/>
                </p:cNvSpPr>
                <p:nvPr/>
              </p:nvSpPr>
              <p:spPr bwMode="auto">
                <a:xfrm>
                  <a:off x="960" y="2208"/>
                  <a:ext cx="4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Times New Roman"/>
                  </a:endParaRPr>
                </a:p>
              </p:txBody>
            </p:sp>
            <p:sp>
              <p:nvSpPr>
                <p:cNvPr id="38940" name="直接连接符 125990"/>
                <p:cNvSpPr>
                  <a:spLocks noChangeShapeType="1"/>
                </p:cNvSpPr>
                <p:nvPr/>
              </p:nvSpPr>
              <p:spPr bwMode="auto">
                <a:xfrm>
                  <a:off x="3360" y="2160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Times New Roman"/>
                  </a:endParaRPr>
                </a:p>
              </p:txBody>
            </p:sp>
            <p:sp>
              <p:nvSpPr>
                <p:cNvPr id="38941" name="直接连接符 125991"/>
                <p:cNvSpPr>
                  <a:spLocks noChangeShapeType="1"/>
                </p:cNvSpPr>
                <p:nvPr/>
              </p:nvSpPr>
              <p:spPr bwMode="auto">
                <a:xfrm>
                  <a:off x="3744" y="2160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Times New Roman"/>
                  </a:endParaRPr>
                </a:p>
              </p:txBody>
            </p:sp>
            <p:sp>
              <p:nvSpPr>
                <p:cNvPr id="38942" name="直接连接符 125992"/>
                <p:cNvSpPr>
                  <a:spLocks noChangeShapeType="1"/>
                </p:cNvSpPr>
                <p:nvPr/>
              </p:nvSpPr>
              <p:spPr bwMode="auto">
                <a:xfrm>
                  <a:off x="2578" y="215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Times New Roman"/>
                  </a:endParaRPr>
                </a:p>
              </p:txBody>
            </p:sp>
            <p:sp>
              <p:nvSpPr>
                <p:cNvPr id="38943" name="直接连接符 125993"/>
                <p:cNvSpPr>
                  <a:spLocks noChangeShapeType="1"/>
                </p:cNvSpPr>
                <p:nvPr/>
              </p:nvSpPr>
              <p:spPr bwMode="auto">
                <a:xfrm>
                  <a:off x="2208" y="2160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Times New Roman"/>
                  </a:endParaRPr>
                </a:p>
              </p:txBody>
            </p:sp>
            <p:sp>
              <p:nvSpPr>
                <p:cNvPr id="38944" name="直接连接符 125994"/>
                <p:cNvSpPr>
                  <a:spLocks noChangeShapeType="1"/>
                </p:cNvSpPr>
                <p:nvPr/>
              </p:nvSpPr>
              <p:spPr bwMode="auto">
                <a:xfrm>
                  <a:off x="4121" y="215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Times New Roman"/>
                  </a:endParaRPr>
                </a:p>
              </p:txBody>
            </p:sp>
            <p:sp>
              <p:nvSpPr>
                <p:cNvPr id="38945" name="直接连接符 125995"/>
                <p:cNvSpPr>
                  <a:spLocks noChangeShapeType="1"/>
                </p:cNvSpPr>
                <p:nvPr/>
              </p:nvSpPr>
              <p:spPr bwMode="auto">
                <a:xfrm>
                  <a:off x="1056" y="215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Times New Roman"/>
                  </a:endParaRPr>
                </a:p>
              </p:txBody>
            </p:sp>
            <p:sp>
              <p:nvSpPr>
                <p:cNvPr id="38946" name="直接连接符 125996"/>
                <p:cNvSpPr>
                  <a:spLocks noChangeShapeType="1"/>
                </p:cNvSpPr>
                <p:nvPr/>
              </p:nvSpPr>
              <p:spPr bwMode="auto">
                <a:xfrm>
                  <a:off x="4896" y="2160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Times New Roman"/>
                  </a:endParaRPr>
                </a:p>
              </p:txBody>
            </p:sp>
            <p:sp>
              <p:nvSpPr>
                <p:cNvPr id="38947" name="直接连接符 125997"/>
                <p:cNvSpPr>
                  <a:spLocks noChangeShapeType="1"/>
                </p:cNvSpPr>
                <p:nvPr/>
              </p:nvSpPr>
              <p:spPr bwMode="auto">
                <a:xfrm>
                  <a:off x="1824" y="2143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Times New Roman"/>
                  </a:endParaRPr>
                </a:p>
              </p:txBody>
            </p:sp>
            <p:sp>
              <p:nvSpPr>
                <p:cNvPr id="38948" name="直接连接符 125998"/>
                <p:cNvSpPr>
                  <a:spLocks noChangeShapeType="1"/>
                </p:cNvSpPr>
                <p:nvPr/>
              </p:nvSpPr>
              <p:spPr bwMode="auto">
                <a:xfrm flipH="1">
                  <a:off x="2976" y="2143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Times New Roman"/>
                  </a:endParaRPr>
                </a:p>
              </p:txBody>
            </p:sp>
            <p:sp>
              <p:nvSpPr>
                <p:cNvPr id="38949" name="直接连接符 125999"/>
                <p:cNvSpPr>
                  <a:spLocks noChangeShapeType="1"/>
                </p:cNvSpPr>
                <p:nvPr/>
              </p:nvSpPr>
              <p:spPr bwMode="auto">
                <a:xfrm>
                  <a:off x="4512" y="2143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Times New Roman"/>
                  </a:endParaRPr>
                </a:p>
              </p:txBody>
            </p:sp>
          </p:grpSp>
        </p:grpSp>
        <p:grpSp>
          <p:nvGrpSpPr>
            <p:cNvPr id="38934" name="组合 126000"/>
            <p:cNvGrpSpPr>
              <a:grpSpLocks/>
            </p:cNvGrpSpPr>
            <p:nvPr/>
          </p:nvGrpSpPr>
          <p:grpSpPr bwMode="auto">
            <a:xfrm>
              <a:off x="1488" y="1824"/>
              <a:ext cx="3660" cy="339"/>
              <a:chOff x="1488" y="1824"/>
              <a:chExt cx="3660" cy="339"/>
            </a:xfrm>
          </p:grpSpPr>
          <p:sp>
            <p:nvSpPr>
              <p:cNvPr id="38935" name="文本框 126001"/>
              <p:cNvSpPr txBox="1">
                <a:spLocks noChangeArrowheads="1"/>
              </p:cNvSpPr>
              <p:nvPr/>
            </p:nvSpPr>
            <p:spPr bwMode="auto">
              <a:xfrm>
                <a:off x="1488" y="1824"/>
                <a:ext cx="3660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3300"/>
                    </a:solidFill>
                    <a:latin typeface="Times New Roman"/>
                  </a:rPr>
                  <a:t>小</a:t>
                </a:r>
                <a:r>
                  <a:rPr lang="zh-CN" altLang="en-US" b="1" dirty="0">
                    <a:solidFill>
                      <a:srgbClr val="FF3300"/>
                    </a:solidFill>
                    <a:latin typeface="Times New Roman"/>
                    <a:ea typeface="黑体" pitchFamily="49" charset="-122"/>
                  </a:rPr>
                  <a:t>                                            </a:t>
                </a:r>
                <a:r>
                  <a:rPr lang="zh-CN" altLang="en-US" b="1" dirty="0" smtClean="0">
                    <a:solidFill>
                      <a:srgbClr val="FF3300"/>
                    </a:solidFill>
                    <a:latin typeface="Times New Roman"/>
                  </a:rPr>
                  <a:t>大</a:t>
                </a:r>
                <a:endParaRPr lang="zh-CN" altLang="en-US" b="1" dirty="0">
                  <a:solidFill>
                    <a:srgbClr val="FF3300"/>
                  </a:solidFill>
                  <a:latin typeface="Times New Roman"/>
                </a:endParaRPr>
              </a:p>
            </p:txBody>
          </p:sp>
          <p:sp>
            <p:nvSpPr>
              <p:cNvPr id="38936" name="直接连接符 126002"/>
              <p:cNvSpPr>
                <a:spLocks noChangeShapeType="1"/>
              </p:cNvSpPr>
              <p:nvPr/>
            </p:nvSpPr>
            <p:spPr bwMode="auto">
              <a:xfrm>
                <a:off x="1884" y="2016"/>
                <a:ext cx="228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/>
                </a:endParaRPr>
              </a:p>
            </p:txBody>
          </p:sp>
        </p:grpSp>
      </p:grpSp>
      <p:sp>
        <p:nvSpPr>
          <p:cNvPr id="126005" name="矩形 126004"/>
          <p:cNvSpPr>
            <a:spLocks noChangeArrowheads="1"/>
          </p:cNvSpPr>
          <p:nvPr/>
        </p:nvSpPr>
        <p:spPr bwMode="auto">
          <a:xfrm>
            <a:off x="1380087" y="4959937"/>
            <a:ext cx="10395272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0000FF"/>
                </a:solidFill>
                <a:latin typeface="Times New Roman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/>
                <a:ea typeface="黑体" pitchFamily="49" charset="-122"/>
              </a:rPr>
              <a:t>想一想</a:t>
            </a:r>
            <a:r>
              <a:rPr lang="en-US" altLang="zh-CN" sz="3200" dirty="0">
                <a:solidFill>
                  <a:srgbClr val="0000FF"/>
                </a:solidFill>
                <a:latin typeface="Times New Roman"/>
                <a:ea typeface="黑体" pitchFamily="49" charset="-122"/>
              </a:rPr>
              <a:t>】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有没有最大的有理数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?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有没有最小的有理数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?</a:t>
            </a:r>
            <a:r>
              <a:rPr lang="zh-CN" altLang="en-US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为什么</a:t>
            </a:r>
            <a:r>
              <a:rPr lang="en-US" altLang="zh-CN" sz="3200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8064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26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bldLvl="0" animBg="1"/>
      <p:bldP spid="1260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26977"/>
          <p:cNvGrpSpPr>
            <a:grpSpLocks/>
          </p:cNvGrpSpPr>
          <p:nvPr/>
        </p:nvGrpSpPr>
        <p:grpSpPr bwMode="auto">
          <a:xfrm>
            <a:off x="2712893" y="4717823"/>
            <a:ext cx="8268212" cy="867067"/>
            <a:chOff x="909" y="2386"/>
            <a:chExt cx="5209" cy="545"/>
          </a:xfrm>
        </p:grpSpPr>
        <p:sp>
          <p:nvSpPr>
            <p:cNvPr id="39957" name="文本框 126978"/>
            <p:cNvSpPr txBox="1">
              <a:spLocks noChangeArrowheads="1"/>
            </p:cNvSpPr>
            <p:nvPr/>
          </p:nvSpPr>
          <p:spPr bwMode="auto">
            <a:xfrm>
              <a:off x="909" y="2592"/>
              <a:ext cx="5209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 dirty="0">
                  <a:solidFill>
                    <a:srgbClr val="FF33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-5</a:t>
              </a:r>
              <a:r>
                <a:rPr lang="en-US" altLang="zh-CN" b="1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 </a:t>
              </a:r>
              <a:r>
                <a:rPr lang="en-US" altLang="zh-CN" b="1" dirty="0" smtClean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-</a:t>
              </a:r>
              <a:r>
                <a:rPr lang="en-US" altLang="zh-CN" b="1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4    </a:t>
              </a:r>
              <a:r>
                <a:rPr lang="en-US" altLang="zh-CN" b="1" dirty="0" smtClean="0">
                  <a:solidFill>
                    <a:srgbClr val="FF33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-</a:t>
              </a:r>
              <a:r>
                <a:rPr lang="en-US" altLang="zh-CN" b="1" dirty="0">
                  <a:solidFill>
                    <a:srgbClr val="FF33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3</a:t>
              </a:r>
              <a:r>
                <a:rPr lang="en-US" altLang="zh-CN" b="1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 </a:t>
              </a:r>
              <a:r>
                <a:rPr lang="en-US" altLang="zh-CN" b="1" dirty="0" smtClean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-</a:t>
              </a:r>
              <a:r>
                <a:rPr lang="en-US" altLang="zh-CN" b="1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2   </a:t>
              </a:r>
              <a:r>
                <a:rPr lang="en-US" altLang="zh-CN" b="1" dirty="0" smtClean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-</a:t>
              </a:r>
              <a:r>
                <a:rPr lang="en-US" altLang="zh-CN" b="1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1   </a:t>
              </a:r>
              <a:r>
                <a:rPr lang="en-US" altLang="zh-CN" b="1" dirty="0" smtClean="0">
                  <a:solidFill>
                    <a:srgbClr val="FF33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</a:t>
              </a:r>
              <a:r>
                <a:rPr lang="en-US" altLang="zh-CN" b="1" dirty="0">
                  <a:solidFill>
                    <a:srgbClr val="FF33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0</a:t>
              </a:r>
              <a:r>
                <a:rPr lang="en-US" altLang="zh-CN" b="1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   1    </a:t>
              </a:r>
              <a:r>
                <a:rPr lang="en-US" altLang="zh-CN" b="1" dirty="0" smtClean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2     3     </a:t>
              </a:r>
              <a:r>
                <a:rPr lang="en-US" altLang="zh-CN" b="1" dirty="0" smtClean="0">
                  <a:solidFill>
                    <a:srgbClr val="FF33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4 </a:t>
              </a:r>
              <a:r>
                <a:rPr lang="en-US" altLang="zh-CN" b="1" dirty="0" smtClean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  </a:t>
              </a:r>
              <a:r>
                <a:rPr lang="en-US" altLang="zh-CN" b="1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5</a:t>
              </a:r>
            </a:p>
          </p:txBody>
        </p:sp>
        <p:grpSp>
          <p:nvGrpSpPr>
            <p:cNvPr id="39958" name="组合 126979"/>
            <p:cNvGrpSpPr>
              <a:grpSpLocks/>
            </p:cNvGrpSpPr>
            <p:nvPr/>
          </p:nvGrpSpPr>
          <p:grpSpPr bwMode="auto">
            <a:xfrm>
              <a:off x="945" y="2386"/>
              <a:ext cx="4287" cy="356"/>
              <a:chOff x="945" y="2386"/>
              <a:chExt cx="4287" cy="356"/>
            </a:xfrm>
          </p:grpSpPr>
          <p:sp>
            <p:nvSpPr>
              <p:cNvPr id="39959" name="直接连接符 126980"/>
              <p:cNvSpPr>
                <a:spLocks noChangeShapeType="1"/>
              </p:cNvSpPr>
              <p:nvPr/>
            </p:nvSpPr>
            <p:spPr bwMode="auto">
              <a:xfrm>
                <a:off x="960" y="2544"/>
                <a:ext cx="4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60" name="矩形 126981"/>
              <p:cNvSpPr>
                <a:spLocks noChangeArrowheads="1"/>
              </p:cNvSpPr>
              <p:nvPr/>
            </p:nvSpPr>
            <p:spPr bwMode="auto">
              <a:xfrm>
                <a:off x="4438" y="2386"/>
                <a:ext cx="352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●</a:t>
                </a:r>
              </a:p>
            </p:txBody>
          </p:sp>
          <p:sp>
            <p:nvSpPr>
              <p:cNvPr id="39961" name="矩形 126982"/>
              <p:cNvSpPr>
                <a:spLocks noChangeArrowheads="1"/>
              </p:cNvSpPr>
              <p:nvPr/>
            </p:nvSpPr>
            <p:spPr bwMode="auto">
              <a:xfrm>
                <a:off x="2880" y="2403"/>
                <a:ext cx="352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●</a:t>
                </a:r>
              </a:p>
            </p:txBody>
          </p:sp>
          <p:sp>
            <p:nvSpPr>
              <p:cNvPr id="39962" name="矩形 126983"/>
              <p:cNvSpPr>
                <a:spLocks noChangeArrowheads="1"/>
              </p:cNvSpPr>
              <p:nvPr/>
            </p:nvSpPr>
            <p:spPr bwMode="auto">
              <a:xfrm>
                <a:off x="1717" y="2386"/>
                <a:ext cx="352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●</a:t>
                </a:r>
              </a:p>
            </p:txBody>
          </p:sp>
          <p:sp>
            <p:nvSpPr>
              <p:cNvPr id="39963" name="直接连接符 126984"/>
              <p:cNvSpPr>
                <a:spLocks noChangeShapeType="1"/>
              </p:cNvSpPr>
              <p:nvPr/>
            </p:nvSpPr>
            <p:spPr bwMode="auto">
              <a:xfrm>
                <a:off x="3360" y="249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64" name="直接连接符 126985"/>
              <p:cNvSpPr>
                <a:spLocks noChangeShapeType="1"/>
              </p:cNvSpPr>
              <p:nvPr/>
            </p:nvSpPr>
            <p:spPr bwMode="auto">
              <a:xfrm>
                <a:off x="3744" y="249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65" name="直接连接符 126986"/>
              <p:cNvSpPr>
                <a:spLocks noChangeShapeType="1"/>
              </p:cNvSpPr>
              <p:nvPr/>
            </p:nvSpPr>
            <p:spPr bwMode="auto">
              <a:xfrm>
                <a:off x="2578" y="2494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66" name="直接连接符 126987"/>
              <p:cNvSpPr>
                <a:spLocks noChangeShapeType="1"/>
              </p:cNvSpPr>
              <p:nvPr/>
            </p:nvSpPr>
            <p:spPr bwMode="auto">
              <a:xfrm>
                <a:off x="2208" y="249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67" name="直接连接符 126988"/>
              <p:cNvSpPr>
                <a:spLocks noChangeShapeType="1"/>
              </p:cNvSpPr>
              <p:nvPr/>
            </p:nvSpPr>
            <p:spPr bwMode="auto">
              <a:xfrm>
                <a:off x="1824" y="249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68" name="直接连接符 126989"/>
              <p:cNvSpPr>
                <a:spLocks noChangeShapeType="1"/>
              </p:cNvSpPr>
              <p:nvPr/>
            </p:nvSpPr>
            <p:spPr bwMode="auto">
              <a:xfrm>
                <a:off x="4121" y="2494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69" name="直接连接符 126990"/>
              <p:cNvSpPr>
                <a:spLocks noChangeShapeType="1"/>
              </p:cNvSpPr>
              <p:nvPr/>
            </p:nvSpPr>
            <p:spPr bwMode="auto">
              <a:xfrm>
                <a:off x="1440" y="249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70" name="直接连接符 126991"/>
              <p:cNvSpPr>
                <a:spLocks noChangeShapeType="1"/>
              </p:cNvSpPr>
              <p:nvPr/>
            </p:nvSpPr>
            <p:spPr bwMode="auto">
              <a:xfrm>
                <a:off x="1440" y="249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71" name="直接连接符 126992"/>
              <p:cNvSpPr>
                <a:spLocks noChangeShapeType="1"/>
              </p:cNvSpPr>
              <p:nvPr/>
            </p:nvSpPr>
            <p:spPr bwMode="auto">
              <a:xfrm>
                <a:off x="1056" y="2494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72" name="直接连接符 126993"/>
              <p:cNvSpPr>
                <a:spLocks noChangeShapeType="1"/>
              </p:cNvSpPr>
              <p:nvPr/>
            </p:nvSpPr>
            <p:spPr bwMode="auto">
              <a:xfrm>
                <a:off x="4896" y="249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73" name="直接连接符 126994"/>
              <p:cNvSpPr>
                <a:spLocks noChangeShapeType="1"/>
              </p:cNvSpPr>
              <p:nvPr/>
            </p:nvSpPr>
            <p:spPr bwMode="auto">
              <a:xfrm>
                <a:off x="1248" y="249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74" name="直接连接符 126995"/>
              <p:cNvSpPr>
                <a:spLocks noChangeShapeType="1"/>
              </p:cNvSpPr>
              <p:nvPr/>
            </p:nvSpPr>
            <p:spPr bwMode="auto">
              <a:xfrm>
                <a:off x="3168" y="249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75" name="直接连接符 126996"/>
              <p:cNvSpPr>
                <a:spLocks noChangeShapeType="1"/>
              </p:cNvSpPr>
              <p:nvPr/>
            </p:nvSpPr>
            <p:spPr bwMode="auto">
              <a:xfrm>
                <a:off x="4320" y="249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76" name="矩形 126997"/>
              <p:cNvSpPr>
                <a:spLocks noChangeArrowheads="1"/>
              </p:cNvSpPr>
              <p:nvPr/>
            </p:nvSpPr>
            <p:spPr bwMode="auto">
              <a:xfrm>
                <a:off x="945" y="2403"/>
                <a:ext cx="352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●</a:t>
                </a:r>
              </a:p>
            </p:txBody>
          </p:sp>
        </p:grpSp>
      </p:grpSp>
      <p:sp>
        <p:nvSpPr>
          <p:cNvPr id="127005" name="文本框 127004"/>
          <p:cNvSpPr txBox="1">
            <a:spLocks noChangeArrowheads="1"/>
          </p:cNvSpPr>
          <p:nvPr/>
        </p:nvSpPr>
        <p:spPr bwMode="auto">
          <a:xfrm>
            <a:off x="918271" y="2062624"/>
            <a:ext cx="11170311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在数轴上表示数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-3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-5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，并比较它们的大小，将它们按从小到大的顺序用“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&lt;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”号连接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127007" name="文本框 127006"/>
          <p:cNvSpPr txBox="1">
            <a:spLocks noChangeArrowheads="1"/>
          </p:cNvSpPr>
          <p:nvPr/>
        </p:nvSpPr>
        <p:spPr bwMode="auto">
          <a:xfrm>
            <a:off x="1763017" y="3830839"/>
            <a:ext cx="1168248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</a:p>
        </p:txBody>
      </p:sp>
      <p:sp>
        <p:nvSpPr>
          <p:cNvPr id="127008" name="文本框 127007"/>
          <p:cNvSpPr txBox="1">
            <a:spLocks noChangeArrowheads="1"/>
          </p:cNvSpPr>
          <p:nvPr/>
        </p:nvSpPr>
        <p:spPr bwMode="auto">
          <a:xfrm>
            <a:off x="2377819" y="3840956"/>
            <a:ext cx="6780917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2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在数轴上表示如下图所示，</a:t>
            </a:r>
          </a:p>
        </p:txBody>
      </p:sp>
      <p:sp>
        <p:nvSpPr>
          <p:cNvPr id="127009" name="文本框 127008"/>
          <p:cNvSpPr txBox="1">
            <a:spLocks noChangeArrowheads="1"/>
          </p:cNvSpPr>
          <p:nvPr/>
        </p:nvSpPr>
        <p:spPr bwMode="auto">
          <a:xfrm>
            <a:off x="1758191" y="5706623"/>
            <a:ext cx="657986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将它们按从小到大的顺序排列为</a:t>
            </a:r>
          </a:p>
        </p:txBody>
      </p:sp>
      <p:sp>
        <p:nvSpPr>
          <p:cNvPr id="127010" name="文本框 127009"/>
          <p:cNvSpPr txBox="1">
            <a:spLocks noChangeArrowheads="1"/>
          </p:cNvSpPr>
          <p:nvPr/>
        </p:nvSpPr>
        <p:spPr bwMode="auto">
          <a:xfrm>
            <a:off x="7711279" y="5747595"/>
            <a:ext cx="3269826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-5 &lt;-3 &lt;0 &lt;4 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103159" y="1369210"/>
            <a:ext cx="8642141" cy="630941"/>
            <a:chOff x="457200" y="544513"/>
            <a:chExt cx="6482450" cy="473096"/>
          </a:xfrm>
        </p:grpSpPr>
        <p:grpSp>
          <p:nvGrpSpPr>
            <p:cNvPr id="39945" name="组合 6"/>
            <p:cNvGrpSpPr>
              <a:grpSpLocks/>
            </p:cNvGrpSpPr>
            <p:nvPr/>
          </p:nvGrpSpPr>
          <p:grpSpPr bwMode="auto">
            <a:xfrm>
              <a:off x="457200" y="544513"/>
              <a:ext cx="1830556" cy="473096"/>
              <a:chOff x="427462" y="558483"/>
              <a:chExt cx="1829953" cy="473402"/>
            </a:xfrm>
          </p:grpSpPr>
          <p:grpSp>
            <p:nvGrpSpPr>
              <p:cNvPr id="39947" name="组合 5"/>
              <p:cNvGrpSpPr>
                <a:grpSpLocks/>
              </p:cNvGrpSpPr>
              <p:nvPr/>
            </p:nvGrpSpPr>
            <p:grpSpPr bwMode="auto">
              <a:xfrm>
                <a:off x="468723" y="591841"/>
                <a:ext cx="1417171" cy="425725"/>
                <a:chOff x="2177459" y="-557354"/>
                <a:chExt cx="1417171" cy="425725"/>
              </a:xfrm>
            </p:grpSpPr>
            <p:sp>
              <p:nvSpPr>
                <p:cNvPr id="4" name="椭圆 3"/>
                <p:cNvSpPr/>
                <p:nvPr/>
              </p:nvSpPr>
              <p:spPr>
                <a:xfrm>
                  <a:off x="2177459" y="-557354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2507550" y="-557354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2837642" y="-557354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3167733" y="-557354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39948" name="文本框 11"/>
              <p:cNvSpPr txBox="1">
                <a:spLocks noChangeArrowheads="1"/>
              </p:cNvSpPr>
              <p:nvPr/>
            </p:nvSpPr>
            <p:spPr bwMode="auto">
              <a:xfrm>
                <a:off x="427462" y="558483"/>
                <a:ext cx="1829953" cy="473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dist"/>
                <a:r>
                  <a:rPr lang="zh-CN" altLang="en-US" sz="3500" dirty="0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素养考点 </a:t>
                </a:r>
                <a:r>
                  <a:rPr lang="en-US" altLang="zh-CN" sz="3500" dirty="0">
                    <a:solidFill>
                      <a:prstClr val="white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zh-CN" altLang="en-US" sz="3500" dirty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9946" name="文本框 7"/>
            <p:cNvSpPr txBox="1">
              <a:spLocks noChangeArrowheads="1"/>
            </p:cNvSpPr>
            <p:nvPr/>
          </p:nvSpPr>
          <p:spPr bwMode="auto">
            <a:xfrm>
              <a:off x="2391462" y="571334"/>
              <a:ext cx="4548188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借助数轴比较数的大小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662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7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7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7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7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27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007" grpId="0"/>
      <p:bldP spid="127008" grpId="0"/>
      <p:bldP spid="127009" grpId="0"/>
      <p:bldP spid="1270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99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6049" y="3791189"/>
            <a:ext cx="4855001" cy="88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文本框 100"/>
          <p:cNvSpPr txBox="1">
            <a:spLocks noChangeArrowheads="1"/>
          </p:cNvSpPr>
          <p:nvPr/>
        </p:nvSpPr>
        <p:spPr bwMode="auto">
          <a:xfrm>
            <a:off x="2027343" y="1247645"/>
            <a:ext cx="9377729" cy="406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如图，数轴上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三点表示的数分别为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，则它们的大小关系是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</a:t>
            </a:r>
            <a:r>
              <a:rPr lang="zh-CN" altLang="en-US" sz="3200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</a:t>
            </a:r>
            <a:endParaRPr lang="zh-CN" altLang="en-US" sz="3200" dirty="0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A. 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&gt;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&gt;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      B. 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&gt;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&gt;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    </a:t>
            </a:r>
          </a:p>
          <a:p>
            <a:pPr>
              <a:lnSpc>
                <a:spcPct val="200000"/>
              </a:lnSpc>
              <a:defRPr/>
            </a:pP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C. 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&gt;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&gt;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      D. 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&gt;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&gt;</a:t>
            </a:r>
            <a:r>
              <a:rPr lang="en-US" altLang="zh-CN" sz="3200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endParaRPr lang="zh-CN" altLang="en-US" sz="32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27010" name="文本框 127009"/>
          <p:cNvSpPr txBox="1">
            <a:spLocks noChangeArrowheads="1"/>
          </p:cNvSpPr>
          <p:nvPr/>
        </p:nvSpPr>
        <p:spPr bwMode="auto">
          <a:xfrm>
            <a:off x="6731343" y="2572623"/>
            <a:ext cx="52698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40" y="1438190"/>
            <a:ext cx="747085" cy="76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422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0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3296</TotalTime>
  <Words>1216</Words>
  <Application>Microsoft Office PowerPoint</Application>
  <PresentationFormat>自定义</PresentationFormat>
  <Paragraphs>171</Paragraphs>
  <Slides>24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1_自定义设计方案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65</cp:revision>
  <cp:lastPrinted>2001-09-13T10:59:37Z</cp:lastPrinted>
  <dcterms:created xsi:type="dcterms:W3CDTF">2001-09-13T10:49:27Z</dcterms:created>
  <dcterms:modified xsi:type="dcterms:W3CDTF">2024-08-21T07:19:55Z</dcterms:modified>
</cp:coreProperties>
</file>